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91" r:id="rId4"/>
    <p:sldId id="258" r:id="rId5"/>
    <p:sldId id="259" r:id="rId6"/>
    <p:sldId id="260" r:id="rId7"/>
    <p:sldId id="286" r:id="rId8"/>
    <p:sldId id="287" r:id="rId9"/>
    <p:sldId id="288" r:id="rId10"/>
    <p:sldId id="289" r:id="rId11"/>
    <p:sldId id="290" r:id="rId12"/>
    <p:sldId id="261" r:id="rId13"/>
    <p:sldId id="262" r:id="rId14"/>
    <p:sldId id="264" r:id="rId15"/>
    <p:sldId id="265" r:id="rId16"/>
    <p:sldId id="263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92" r:id="rId30"/>
    <p:sldId id="293" r:id="rId31"/>
    <p:sldId id="297" r:id="rId32"/>
    <p:sldId id="299" r:id="rId33"/>
    <p:sldId id="298" r:id="rId34"/>
    <p:sldId id="294" r:id="rId35"/>
    <p:sldId id="296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600"/>
    <a:srgbClr val="005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8" autoAdjust="0"/>
    <p:restoredTop sz="94660"/>
  </p:normalViewPr>
  <p:slideViewPr>
    <p:cSldViewPr>
      <p:cViewPr>
        <p:scale>
          <a:sx n="100" d="100"/>
          <a:sy n="100" d="100"/>
        </p:scale>
        <p:origin x="-26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image" Target="../media/image3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9.xml"/><Relationship Id="rId4" Type="http://schemas.openxmlformats.org/officeDocument/2006/relationships/slide" Target="slide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27.xml"/><Relationship Id="rId3" Type="http://schemas.openxmlformats.org/officeDocument/2006/relationships/slide" Target="slide4.xml"/><Relationship Id="rId7" Type="http://schemas.openxmlformats.org/officeDocument/2006/relationships/slide" Target="slide12.xml"/><Relationship Id="rId12" Type="http://schemas.openxmlformats.org/officeDocument/2006/relationships/slide" Target="slide24.xml"/><Relationship Id="rId2" Type="http://schemas.openxmlformats.org/officeDocument/2006/relationships/slide" Target="slide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21.xml"/><Relationship Id="rId5" Type="http://schemas.openxmlformats.org/officeDocument/2006/relationships/slide" Target="slide6.xml"/><Relationship Id="rId15" Type="http://schemas.openxmlformats.org/officeDocument/2006/relationships/slide" Target="slide34.xml"/><Relationship Id="rId10" Type="http://schemas.openxmlformats.org/officeDocument/2006/relationships/slide" Target="slide15.xml"/><Relationship Id="rId4" Type="http://schemas.openxmlformats.org/officeDocument/2006/relationships/slide" Target="slide5.xml"/><Relationship Id="rId9" Type="http://schemas.openxmlformats.org/officeDocument/2006/relationships/slide" Target="slide14.xml"/><Relationship Id="rId14" Type="http://schemas.openxmlformats.org/officeDocument/2006/relationships/slide" Target="slide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urs-pc-dvd.ru/blog/excel/kak-v-excel-napisat-chislo-propisyu.html" TargetMode="External"/><Relationship Id="rId3" Type="http://schemas.openxmlformats.org/officeDocument/2006/relationships/hyperlink" Target="http://www.youtube.com/playlist?list=PLCE119725F8257455" TargetMode="External"/><Relationship Id="rId7" Type="http://schemas.openxmlformats.org/officeDocument/2006/relationships/hyperlink" Target="http://www.kurs-pc-dvd.ru/blog/excel/video-kak-sozdat-prostejshuyu-tablicu-v-excel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teachka.ru/authors/video/excel_eto_prosto/" TargetMode="External"/><Relationship Id="rId5" Type="http://schemas.openxmlformats.org/officeDocument/2006/relationships/hyperlink" Target="http://www.teachvideo.ru/course/195" TargetMode="External"/><Relationship Id="rId10" Type="http://schemas.openxmlformats.org/officeDocument/2006/relationships/image" Target="../media/image39.jpeg"/><Relationship Id="rId4" Type="http://schemas.openxmlformats.org/officeDocument/2006/relationships/hyperlink" Target="http://compteacher.ru/microsoft-office/1133-samouchitel-excel-2010-chast-3-onlayn-obuchenie.html" TargetMode="External"/><Relationship Id="rId9" Type="http://schemas.openxmlformats.org/officeDocument/2006/relationships/hyperlink" Target="http://campik.ru/video/263-videouroki-po-rabote-v-microsoft-office-excel-2010.html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Teacher\Desktop\Exce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2996952"/>
            <a:ext cx="64700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5024"/>
                </a:solidFill>
                <a:latin typeface="Arial Narrow" pitchFamily="34" charset="0"/>
              </a:rPr>
              <a:t>Простой сложный </a:t>
            </a:r>
            <a:r>
              <a:rPr lang="en-US" sz="5400" dirty="0" smtClean="0">
                <a:solidFill>
                  <a:srgbClr val="005024"/>
                </a:solidFill>
                <a:latin typeface="Arial Narrow" pitchFamily="34" charset="0"/>
              </a:rPr>
              <a:t>Excel</a:t>
            </a:r>
            <a:endParaRPr lang="ru-RU" sz="5400" dirty="0">
              <a:solidFill>
                <a:srgbClr val="005024"/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30209" y="5229200"/>
            <a:ext cx="3198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Arial Narrow" pitchFamily="34" charset="0"/>
              </a:rPr>
              <a:t>Автор-составитель: Шевцова Н.В.</a:t>
            </a:r>
          </a:p>
          <a:p>
            <a:pPr algn="ctr"/>
            <a:r>
              <a:rPr lang="ru-RU" dirty="0" smtClean="0">
                <a:latin typeface="Arial Narrow" pitchFamily="34" charset="0"/>
              </a:rPr>
              <a:t>методист МБОУ ДПО «НМЦ»</a:t>
            </a:r>
            <a:endParaRPr lang="ru-RU" dirty="0">
              <a:latin typeface="Arial Narrow" pitchFamily="34" charset="0"/>
            </a:endParaRPr>
          </a:p>
        </p:txBody>
      </p:sp>
      <p:pic>
        <p:nvPicPr>
          <p:cNvPr id="2" name="Picture 2" descr="C:\Documents and Settings\Teacher\Desktop\logotipnmc_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494" y="260648"/>
            <a:ext cx="1581026" cy="85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23928" y="6227919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Narrow" pitchFamily="34" charset="0"/>
              </a:rPr>
              <a:t>Кемерово - </a:t>
            </a:r>
            <a:r>
              <a:rPr lang="ru-RU" dirty="0" smtClean="0">
                <a:latin typeface="Arial Narrow" pitchFamily="34" charset="0"/>
              </a:rPr>
              <a:t>2019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3964414"/>
            <a:ext cx="2642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Narrow" pitchFamily="34" charset="0"/>
              </a:rPr>
              <a:t>Электронный путеводитель</a:t>
            </a:r>
            <a:endParaRPr lang="ru-RU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98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Teacher\Desktop\Excel 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953774" cy="95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5984" y="357166"/>
            <a:ext cx="54938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5024"/>
                </a:solidFill>
                <a:latin typeface="Arial Narrow" pitchFamily="34" charset="0"/>
              </a:rPr>
              <a:t>Удаление таблицы без потери данных</a:t>
            </a:r>
            <a:endParaRPr lang="ru-RU" sz="2800" dirty="0">
              <a:solidFill>
                <a:srgbClr val="005024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975" y="1772816"/>
            <a:ext cx="7164141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800" dirty="0" smtClean="0"/>
              <a:t> </a:t>
            </a:r>
            <a:r>
              <a:rPr lang="ru-RU" sz="2800" dirty="0" smtClean="0">
                <a:latin typeface="Arial Narrow" pitchFamily="34" charset="0"/>
              </a:rPr>
              <a:t>Выделить диапазон таблицы </a:t>
            </a:r>
          </a:p>
          <a:p>
            <a:r>
              <a:rPr lang="ru-RU" sz="2800" dirty="0" smtClean="0">
                <a:latin typeface="Arial Narrow" pitchFamily="34" charset="0"/>
              </a:rPr>
              <a:t>     </a:t>
            </a:r>
            <a:r>
              <a:rPr lang="ru-RU" sz="2800" i="1" dirty="0" smtClean="0">
                <a:latin typeface="Arial Narrow" pitchFamily="34" charset="0"/>
              </a:rPr>
              <a:t>(</a:t>
            </a:r>
            <a:r>
              <a:rPr lang="ru-RU" sz="2800" dirty="0" smtClean="0">
                <a:latin typeface="Arial Narrow" pitchFamily="34" charset="0"/>
              </a:rPr>
              <a:t>откроется вкладка </a:t>
            </a:r>
            <a:r>
              <a:rPr lang="ru-RU" sz="2800" i="1" dirty="0" smtClean="0">
                <a:latin typeface="Arial Narrow" pitchFamily="34" charset="0"/>
              </a:rPr>
              <a:t>Конструктор)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latin typeface="Arial Narrow" pitchFamily="34" charset="0"/>
              </a:rPr>
              <a:t> Выбрать на панели </a:t>
            </a:r>
            <a:r>
              <a:rPr lang="ru-RU" sz="2800" i="1" dirty="0" smtClean="0">
                <a:latin typeface="Arial Narrow" pitchFamily="34" charset="0"/>
              </a:rPr>
              <a:t>Преобразовать в диапазон</a:t>
            </a:r>
          </a:p>
          <a:p>
            <a:endParaRPr lang="ru-RU" dirty="0"/>
          </a:p>
        </p:txBody>
      </p:sp>
      <p:pic>
        <p:nvPicPr>
          <p:cNvPr id="3074" name="Picture 2" descr="C:\Users\user\Pictures\Desktop\таблица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717032"/>
            <a:ext cx="8251839" cy="2355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Teacher\Desktop\Excel 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19448" cy="81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5984" y="357166"/>
            <a:ext cx="5336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5024"/>
                </a:solidFill>
                <a:latin typeface="Arial Narrow" pitchFamily="34" charset="0"/>
              </a:rPr>
              <a:t>Удаление таблицы с потерей данных</a:t>
            </a:r>
            <a:endParaRPr lang="ru-RU" sz="2800" dirty="0">
              <a:solidFill>
                <a:srgbClr val="005024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976" y="1214422"/>
            <a:ext cx="780694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ru-RU" sz="2800" dirty="0" smtClean="0">
                <a:latin typeface="Arial Narrow" pitchFamily="34" charset="0"/>
              </a:rPr>
              <a:t>Выделить диапазон ячеек таблицы</a:t>
            </a:r>
            <a:endParaRPr lang="en-US" sz="28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ru-RU" sz="2800" dirty="0" smtClean="0">
                <a:latin typeface="Arial Narrow" pitchFamily="34" charset="0"/>
              </a:rPr>
              <a:t>Нажать клавишу </a:t>
            </a:r>
            <a:r>
              <a:rPr lang="en-US" sz="2800" i="1" dirty="0" smtClean="0">
                <a:latin typeface="Arial Narrow" pitchFamily="34" charset="0"/>
              </a:rPr>
              <a:t>Delete</a:t>
            </a:r>
            <a:r>
              <a:rPr lang="ru-RU" sz="2800" dirty="0" smtClean="0">
                <a:latin typeface="Arial Narrow" pitchFamily="34" charset="0"/>
              </a:rPr>
              <a:t> / вызвать контекстное меню </a:t>
            </a:r>
          </a:p>
          <a:p>
            <a:r>
              <a:rPr lang="ru-RU" sz="2800" dirty="0" smtClean="0">
                <a:latin typeface="Arial Narrow" pitchFamily="34" charset="0"/>
              </a:rPr>
              <a:t>     и выбрать функцию </a:t>
            </a:r>
            <a:r>
              <a:rPr lang="ru-RU" sz="2800" i="1" dirty="0" smtClean="0">
                <a:latin typeface="Arial Narrow" pitchFamily="34" charset="0"/>
              </a:rPr>
              <a:t>Удалить</a:t>
            </a:r>
            <a:endParaRPr lang="ru-RU" sz="2800" i="1" dirty="0">
              <a:latin typeface="Arial Narrow" pitchFamily="34" charset="0"/>
            </a:endParaRPr>
          </a:p>
        </p:txBody>
      </p:sp>
      <p:pic>
        <p:nvPicPr>
          <p:cNvPr id="5122" name="Picture 2" descr="C:\Users\user\Pictures\Desktop\таблица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714620"/>
            <a:ext cx="5786478" cy="3791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14290"/>
            <a:ext cx="6928048" cy="654032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5024"/>
                </a:solidFill>
                <a:latin typeface="Arial Narrow" pitchFamily="34" charset="0"/>
              </a:rPr>
              <a:t>Добавление строк, столбцов</a:t>
            </a:r>
            <a:endParaRPr lang="ru-RU" sz="4000" dirty="0">
              <a:solidFill>
                <a:srgbClr val="005024"/>
              </a:solidFill>
              <a:latin typeface="Arial Narrow" pitchFamily="34" charset="0"/>
            </a:endParaRPr>
          </a:p>
        </p:txBody>
      </p:sp>
      <p:pic>
        <p:nvPicPr>
          <p:cNvPr id="4" name="Picture 2" descr="C:\Documents and Settings\Teacher\Desktop\Excel 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435224" cy="143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user\Pictures\Desktop\таблица 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928802"/>
            <a:ext cx="6357950" cy="47684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43174" y="1214422"/>
            <a:ext cx="4972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 Narrow" pitchFamily="34" charset="0"/>
              </a:rPr>
              <a:t>Использование контекстного меню</a:t>
            </a:r>
            <a:endParaRPr lang="ru-RU" sz="2800" dirty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5428956"/>
            <a:ext cx="6287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Narrow" pitchFamily="34" charset="0"/>
              </a:rPr>
              <a:t>*При данном алгоритме действий строка всегда добавляется выше; </a:t>
            </a:r>
          </a:p>
          <a:p>
            <a:r>
              <a:rPr lang="ru-RU" dirty="0" smtClean="0">
                <a:solidFill>
                  <a:srgbClr val="FF0000"/>
                </a:solidFill>
                <a:latin typeface="Arial Narrow" pitchFamily="34" charset="0"/>
              </a:rPr>
              <a:t>  столбец - слева</a:t>
            </a:r>
            <a:endParaRPr lang="ru-RU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7" name="Picture 2" descr="C:\Users\user\Pictures\Desktop\Эйн-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5287775"/>
            <a:ext cx="928694" cy="9286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968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74638"/>
            <a:ext cx="6472254" cy="725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5024"/>
                </a:solidFill>
                <a:latin typeface="Arial Narrow" pitchFamily="34" charset="0"/>
              </a:rPr>
              <a:t>Объединение ячеек</a:t>
            </a:r>
            <a:endParaRPr lang="ru-RU" dirty="0">
              <a:solidFill>
                <a:srgbClr val="005024"/>
              </a:solidFill>
              <a:latin typeface="Arial Narrow" pitchFamily="34" charset="0"/>
            </a:endParaRPr>
          </a:p>
        </p:txBody>
      </p:sp>
      <p:pic>
        <p:nvPicPr>
          <p:cNvPr id="4" name="Picture 2" descr="C:\Documents and Settings\Teacher\Desktop\Excel 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435224" cy="143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57422" y="1357298"/>
            <a:ext cx="57534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 smtClean="0"/>
              <a:t> </a:t>
            </a:r>
            <a:r>
              <a:rPr lang="ru-RU" sz="2400" dirty="0" smtClean="0">
                <a:latin typeface="Arial Narrow" pitchFamily="34" charset="0"/>
              </a:rPr>
              <a:t>Выделить диапазон ячеек для объединения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Arial Narrow" pitchFamily="34" charset="0"/>
              </a:rPr>
              <a:t> Во вкладке </a:t>
            </a:r>
            <a:r>
              <a:rPr lang="ru-RU" sz="2400" i="1" dirty="0" smtClean="0">
                <a:latin typeface="Arial Narrow" pitchFamily="34" charset="0"/>
              </a:rPr>
              <a:t>Главная</a:t>
            </a:r>
            <a:r>
              <a:rPr lang="ru-RU" sz="2400" dirty="0" smtClean="0">
                <a:latin typeface="Arial Narrow" pitchFamily="34" charset="0"/>
              </a:rPr>
              <a:t> выбрать инструмент </a:t>
            </a:r>
          </a:p>
          <a:p>
            <a:r>
              <a:rPr lang="ru-RU" sz="2400" dirty="0" smtClean="0">
                <a:latin typeface="Arial Narrow" pitchFamily="34" charset="0"/>
              </a:rPr>
              <a:t>     </a:t>
            </a:r>
            <a:r>
              <a:rPr lang="ru-RU" sz="2400" i="1" dirty="0" smtClean="0">
                <a:latin typeface="Arial Narrow" pitchFamily="34" charset="0"/>
              </a:rPr>
              <a:t>Объединить и поместить в центре</a:t>
            </a:r>
            <a:endParaRPr lang="ru-RU" sz="2400" i="1" dirty="0">
              <a:latin typeface="Arial Narrow" pitchFamily="34" charset="0"/>
            </a:endParaRPr>
          </a:p>
        </p:txBody>
      </p:sp>
      <p:pic>
        <p:nvPicPr>
          <p:cNvPr id="7170" name="Picture 2" descr="C:\Users\user\Pictures\Desktop\таблица 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496"/>
            <a:ext cx="8740648" cy="278608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57356" y="5929330"/>
            <a:ext cx="6643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 Narrow" pitchFamily="34" charset="0"/>
              </a:rPr>
              <a:t>* Во избежание потери данных вначале объединяем ячейки,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Arial Narrow" pitchFamily="34" charset="0"/>
              </a:rPr>
              <a:t>   затем наполняем их информацией</a:t>
            </a:r>
            <a:endParaRPr lang="ru-RU" sz="20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7" name="Picture 2" descr="C:\Users\user\Pictures\Desktop\Эйн-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5715016"/>
            <a:ext cx="1000132" cy="1000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1641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Teacher\Desktop\Excel 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1105200" cy="11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43108" y="285728"/>
            <a:ext cx="5102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5024"/>
                </a:solidFill>
                <a:latin typeface="Arial Narrow" pitchFamily="34" charset="0"/>
              </a:rPr>
              <a:t>Установка защиты листа, книги</a:t>
            </a:r>
            <a:endParaRPr lang="ru-RU" sz="3200" dirty="0">
              <a:solidFill>
                <a:srgbClr val="005024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976" y="1428736"/>
            <a:ext cx="712246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Arial Narrow" pitchFamily="34" charset="0"/>
              </a:rPr>
              <a:t> Войти во вкладку </a:t>
            </a:r>
            <a:r>
              <a:rPr lang="ru-RU" sz="2400" i="1" dirty="0" smtClean="0">
                <a:latin typeface="Arial Narrow" pitchFamily="34" charset="0"/>
              </a:rPr>
              <a:t>Рецензирование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Arial Narrow" pitchFamily="34" charset="0"/>
              </a:rPr>
              <a:t> Выбрать инструмент защиты для листа, либо для книги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Arial Narrow" pitchFamily="34" charset="0"/>
              </a:rPr>
              <a:t> Выставить параметры</a:t>
            </a:r>
          </a:p>
          <a:p>
            <a:endParaRPr lang="ru-RU" dirty="0"/>
          </a:p>
        </p:txBody>
      </p:sp>
      <p:pic>
        <p:nvPicPr>
          <p:cNvPr id="9218" name="Picture 2" descr="C:\Users\user\Pictures\Desktop\таблица 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786058"/>
            <a:ext cx="8393966" cy="33575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763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357166"/>
            <a:ext cx="6615130" cy="72547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5024"/>
                </a:solidFill>
                <a:latin typeface="Arial Narrow" pitchFamily="34" charset="0"/>
              </a:rPr>
              <a:t>Форматирование данных</a:t>
            </a:r>
            <a:endParaRPr lang="ru-RU" sz="4000" dirty="0">
              <a:solidFill>
                <a:srgbClr val="005024"/>
              </a:solidFill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2976" y="2000240"/>
            <a:ext cx="6186502" cy="211455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sz="2800" dirty="0" smtClean="0">
                <a:latin typeface="Arial Narrow" pitchFamily="34" charset="0"/>
              </a:rPr>
              <a:t> </a:t>
            </a:r>
            <a:r>
              <a:rPr lang="ru-RU" sz="2800" dirty="0" smtClean="0">
                <a:latin typeface="Arial Narrow" pitchFamily="34" charset="0"/>
                <a:hlinkClick r:id="rId2" action="ppaction://hlinksldjump"/>
              </a:rPr>
              <a:t>Форматирование содержимого ячеек</a:t>
            </a:r>
            <a:endParaRPr lang="ru-RU" sz="28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latin typeface="Arial Narrow" pitchFamily="34" charset="0"/>
              </a:rPr>
              <a:t> </a:t>
            </a:r>
            <a:r>
              <a:rPr lang="ru-RU" sz="2800" dirty="0" smtClean="0">
                <a:latin typeface="Arial Narrow" pitchFamily="34" charset="0"/>
                <a:hlinkClick r:id="rId3" action="ppaction://hlinksldjump"/>
              </a:rPr>
              <a:t>Изменение высоты строки</a:t>
            </a:r>
            <a:endParaRPr lang="ru-RU" sz="28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latin typeface="Arial Narrow" pitchFamily="34" charset="0"/>
              </a:rPr>
              <a:t> </a:t>
            </a:r>
            <a:r>
              <a:rPr lang="ru-RU" sz="2800" dirty="0" smtClean="0">
                <a:latin typeface="Arial Narrow" pitchFamily="34" charset="0"/>
                <a:hlinkClick r:id="rId4" action="ppaction://hlinksldjump"/>
              </a:rPr>
              <a:t>Изменение ширины столбца</a:t>
            </a:r>
            <a:endParaRPr lang="ru-RU" sz="28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latin typeface="Arial Narrow" pitchFamily="34" charset="0"/>
              </a:rPr>
              <a:t> </a:t>
            </a:r>
            <a:r>
              <a:rPr lang="ru-RU" sz="2800" dirty="0" smtClean="0">
                <a:latin typeface="Arial Narrow" pitchFamily="34" charset="0"/>
                <a:hlinkClick r:id="rId5" action="ppaction://hlinksldjump"/>
              </a:rPr>
              <a:t>Выравнивание данных</a:t>
            </a:r>
            <a:endParaRPr lang="ru-RU" sz="28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latin typeface="Arial Narrow" pitchFamily="34" charset="0"/>
              </a:rPr>
              <a:t> </a:t>
            </a:r>
            <a:r>
              <a:rPr lang="ru-RU" sz="2800" dirty="0" smtClean="0">
                <a:latin typeface="Arial Narrow" pitchFamily="34" charset="0"/>
                <a:hlinkClick r:id="rId6" action="ppaction://hlinksldjump"/>
              </a:rPr>
              <a:t>Перенос данных по словам</a:t>
            </a:r>
            <a:endParaRPr lang="ru-RU" sz="2800" dirty="0">
              <a:latin typeface="Arial Narrow" pitchFamily="34" charset="0"/>
            </a:endParaRPr>
          </a:p>
        </p:txBody>
      </p:sp>
      <p:pic>
        <p:nvPicPr>
          <p:cNvPr id="4" name="Picture 2" descr="C:\Documents and Settings\Teacher\Desktop\Excel 1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435224" cy="143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304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Teacher\Desktop\Excel 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176638" cy="117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71670" y="428604"/>
            <a:ext cx="60131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5024"/>
                </a:solidFill>
                <a:latin typeface="Arial Narrow" pitchFamily="34" charset="0"/>
              </a:rPr>
              <a:t>Форматирование содержимого ячеек</a:t>
            </a:r>
            <a:endParaRPr lang="ru-RU" sz="3200" dirty="0">
              <a:solidFill>
                <a:srgbClr val="005024"/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5852" y="1714488"/>
            <a:ext cx="756328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Arial Narrow" pitchFamily="34" charset="0"/>
              </a:rPr>
              <a:t> Сделать ячейку активной (текущей)</a:t>
            </a:r>
          </a:p>
          <a:p>
            <a:pPr>
              <a:buFont typeface="Wingdings" pitchFamily="2" charset="2"/>
              <a:buChar char="q"/>
            </a:pPr>
            <a:endParaRPr lang="ru-RU" sz="24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Arial Narrow" pitchFamily="34" charset="0"/>
              </a:rPr>
              <a:t> На клавиатуре нажать клавишу </a:t>
            </a:r>
            <a:r>
              <a:rPr lang="en-US" sz="2400" dirty="0" smtClean="0">
                <a:latin typeface="Arial Narrow" pitchFamily="34" charset="0"/>
              </a:rPr>
              <a:t>F</a:t>
            </a:r>
            <a:r>
              <a:rPr lang="ru-RU" sz="2400" dirty="0" smtClean="0">
                <a:latin typeface="Arial Narrow" pitchFamily="34" charset="0"/>
              </a:rPr>
              <a:t>2</a:t>
            </a:r>
          </a:p>
          <a:p>
            <a:pPr>
              <a:buFont typeface="Wingdings" pitchFamily="2" charset="2"/>
              <a:buChar char="q"/>
            </a:pPr>
            <a:endParaRPr lang="ru-RU" sz="24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Arial Narrow" pitchFamily="34" charset="0"/>
              </a:rPr>
              <a:t> Отредактировать содержимое ячейки </a:t>
            </a:r>
            <a:endParaRPr lang="ru-RU" dirty="0" smtClean="0">
              <a:latin typeface="Arial Narrow" pitchFamily="34" charset="0"/>
            </a:endParaRPr>
          </a:p>
          <a:p>
            <a:r>
              <a:rPr lang="ru-RU" sz="2400" dirty="0" smtClean="0">
                <a:latin typeface="Arial Narrow" pitchFamily="34" charset="0"/>
              </a:rPr>
              <a:t>     (текст, цифровые данные, шрифт, размер, цвет, заливка)</a:t>
            </a:r>
            <a:endParaRPr lang="ru-RU" sz="2400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5429264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Narrow" pitchFamily="34" charset="0"/>
              </a:rPr>
              <a:t>* Данные ячейки можно отредактировать и через строку формул – сделать     ячейку  текущей, внести изменения в строке формул</a:t>
            </a:r>
            <a:endParaRPr lang="ru-RU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8194" name="Picture 2" descr="C:\Users\user\Pictures\Desktop\Эйн-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000636"/>
            <a:ext cx="1114423" cy="11144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271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85728"/>
            <a:ext cx="6900882" cy="65403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5024"/>
                </a:solidFill>
                <a:latin typeface="Arial Narrow" pitchFamily="34" charset="0"/>
              </a:rPr>
              <a:t>Изменение высоты строки</a:t>
            </a:r>
            <a:endParaRPr lang="ru-RU" sz="3600" dirty="0">
              <a:solidFill>
                <a:srgbClr val="005024"/>
              </a:solidFill>
              <a:latin typeface="Arial Narrow" pitchFamily="34" charset="0"/>
            </a:endParaRPr>
          </a:p>
        </p:txBody>
      </p:sp>
      <p:pic>
        <p:nvPicPr>
          <p:cNvPr id="4" name="Picture 2" descr="C:\Documents and Settings\Teacher\Desktop\Excel 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168088" cy="116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0034" y="1785926"/>
            <a:ext cx="82867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Narrow" pitchFamily="34" charset="0"/>
              </a:rPr>
              <a:t>      </a:t>
            </a:r>
            <a:r>
              <a:rPr lang="ru-RU" sz="2400" dirty="0" smtClean="0">
                <a:solidFill>
                  <a:srgbClr val="006600"/>
                </a:solidFill>
                <a:latin typeface="Arial Narrow" pitchFamily="34" charset="0"/>
              </a:rPr>
              <a:t>Способы изменения:</a:t>
            </a:r>
          </a:p>
          <a:p>
            <a:endParaRPr lang="ru-RU" sz="24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Arial Narrow" pitchFamily="34" charset="0"/>
              </a:rPr>
              <a:t>  Подвести указатель мыши к линии ниже номера строки, прижать </a:t>
            </a:r>
          </a:p>
          <a:p>
            <a:r>
              <a:rPr lang="ru-RU" sz="2400" dirty="0" smtClean="0">
                <a:latin typeface="Arial Narrow" pitchFamily="34" charset="0"/>
              </a:rPr>
              <a:t>      левую клавишу и перенести на необходимое расстояние</a:t>
            </a:r>
          </a:p>
          <a:p>
            <a:endParaRPr lang="ru-RU" sz="24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Arial Narrow" pitchFamily="34" charset="0"/>
              </a:rPr>
              <a:t>  Подвести указатель мыши ниже номера строки и дважды </a:t>
            </a:r>
          </a:p>
          <a:p>
            <a:r>
              <a:rPr lang="ru-RU" sz="2400" dirty="0" smtClean="0">
                <a:latin typeface="Arial Narrow" pitchFamily="34" charset="0"/>
              </a:rPr>
              <a:t>      кликнуть левой клавишей (</a:t>
            </a:r>
            <a:r>
              <a:rPr lang="ru-RU" sz="2400" dirty="0" err="1" smtClean="0">
                <a:latin typeface="Arial Narrow" pitchFamily="34" charset="0"/>
              </a:rPr>
              <a:t>автоподбор</a:t>
            </a:r>
            <a:r>
              <a:rPr lang="ru-RU" sz="2400" dirty="0" smtClean="0">
                <a:latin typeface="Arial Narrow" pitchFamily="34" charset="0"/>
              </a:rPr>
              <a:t> высоты)</a:t>
            </a:r>
          </a:p>
        </p:txBody>
      </p:sp>
    </p:spTree>
    <p:extLst>
      <p:ext uri="{BB962C8B-B14F-4D97-AF65-F5344CB8AC3E}">
        <p14:creationId xmlns:p14="http://schemas.microsoft.com/office/powerpoint/2010/main" val="2650364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14290"/>
            <a:ext cx="6829444" cy="79690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5024"/>
                </a:solidFill>
                <a:latin typeface="Arial Narrow" pitchFamily="34" charset="0"/>
              </a:rPr>
              <a:t>Изменение ширины столбца</a:t>
            </a:r>
            <a:endParaRPr lang="ru-RU" sz="3600" dirty="0">
              <a:solidFill>
                <a:srgbClr val="005024"/>
              </a:solidFill>
              <a:latin typeface="Arial Narrow" pitchFamily="34" charset="0"/>
            </a:endParaRPr>
          </a:p>
        </p:txBody>
      </p:sp>
      <p:pic>
        <p:nvPicPr>
          <p:cNvPr id="4" name="Picture 2" descr="C:\Documents and Settings\Teacher\Desktop\Excel 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096650" cy="109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0034" y="1500174"/>
            <a:ext cx="82868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6600"/>
                </a:solidFill>
                <a:latin typeface="Arial Narrow" pitchFamily="34" charset="0"/>
              </a:rPr>
              <a:t>Способы изменения:</a:t>
            </a:r>
          </a:p>
          <a:p>
            <a:endParaRPr lang="ru-RU" sz="2400" dirty="0" smtClean="0">
              <a:solidFill>
                <a:srgbClr val="00660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Arial Narrow" pitchFamily="34" charset="0"/>
              </a:rPr>
              <a:t>  Повести указатель мыши к линии правее имени столбца,</a:t>
            </a:r>
          </a:p>
          <a:p>
            <a:r>
              <a:rPr lang="ru-RU" sz="2400" dirty="0" smtClean="0">
                <a:latin typeface="Arial Narrow" pitchFamily="34" charset="0"/>
              </a:rPr>
              <a:t>      прижать левую клавишу и переместить на необходимое</a:t>
            </a:r>
          </a:p>
          <a:p>
            <a:r>
              <a:rPr lang="ru-RU" sz="2400" dirty="0" smtClean="0">
                <a:latin typeface="Arial Narrow" pitchFamily="34" charset="0"/>
              </a:rPr>
              <a:t>      расстояние вправо</a:t>
            </a:r>
          </a:p>
          <a:p>
            <a:endParaRPr lang="ru-RU" sz="24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Arial Narrow" pitchFamily="34" charset="0"/>
              </a:rPr>
              <a:t>  Повести указатель мыши к линии правее имени столбца</a:t>
            </a:r>
          </a:p>
          <a:p>
            <a:r>
              <a:rPr lang="ru-RU" sz="2400" dirty="0" smtClean="0">
                <a:latin typeface="Arial Narrow" pitchFamily="34" charset="0"/>
              </a:rPr>
              <a:t>      и дважды кликнуть левой клавишей мыши (</a:t>
            </a:r>
            <a:r>
              <a:rPr lang="ru-RU" sz="2400" dirty="0" err="1" smtClean="0">
                <a:latin typeface="Arial Narrow" pitchFamily="34" charset="0"/>
              </a:rPr>
              <a:t>автоподбор</a:t>
            </a:r>
            <a:endParaRPr lang="ru-RU" sz="2400" dirty="0" smtClean="0">
              <a:latin typeface="Arial Narrow" pitchFamily="34" charset="0"/>
            </a:endParaRPr>
          </a:p>
          <a:p>
            <a:r>
              <a:rPr lang="ru-RU" sz="2400" dirty="0" smtClean="0">
                <a:latin typeface="Arial Narrow" pitchFamily="34" charset="0"/>
              </a:rPr>
              <a:t>      ширины)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08658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85728"/>
            <a:ext cx="6472254" cy="72547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5024"/>
                </a:solidFill>
                <a:latin typeface="Arial Narrow" pitchFamily="34" charset="0"/>
              </a:rPr>
              <a:t>Выравнивание данных</a:t>
            </a:r>
            <a:endParaRPr lang="ru-RU" sz="3600" dirty="0">
              <a:solidFill>
                <a:srgbClr val="005024"/>
              </a:solidFill>
              <a:latin typeface="Arial Narrow" pitchFamily="34" charset="0"/>
            </a:endParaRPr>
          </a:p>
        </p:txBody>
      </p:sp>
      <p:pic>
        <p:nvPicPr>
          <p:cNvPr id="4" name="Picture 2" descr="C:\Documents and Settings\Teacher\Desktop\Excel 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033762" cy="103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1538" y="1571612"/>
            <a:ext cx="663675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6600"/>
                </a:solidFill>
                <a:latin typeface="Arial Narrow" pitchFamily="34" charset="0"/>
              </a:rPr>
              <a:t>Выполнить действия по алгоритму:</a:t>
            </a:r>
          </a:p>
          <a:p>
            <a:endParaRPr lang="ru-RU" sz="24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Arial Narrow" pitchFamily="34" charset="0"/>
              </a:rPr>
              <a:t>  Выбрать на панели инструментов вкладку </a:t>
            </a:r>
            <a:r>
              <a:rPr lang="ru-RU" sz="2400" i="1" dirty="0" smtClean="0">
                <a:latin typeface="Arial Narrow" pitchFamily="34" charset="0"/>
              </a:rPr>
              <a:t>Главная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Arial Narrow" pitchFamily="34" charset="0"/>
              </a:rPr>
              <a:t>  Выбрать группу </a:t>
            </a:r>
            <a:r>
              <a:rPr lang="ru-RU" sz="2400" i="1" dirty="0" smtClean="0">
                <a:latin typeface="Arial Narrow" pitchFamily="34" charset="0"/>
              </a:rPr>
              <a:t>Выравнивание</a:t>
            </a:r>
          </a:p>
          <a:p>
            <a:pPr>
              <a:buFont typeface="Wingdings" pitchFamily="2" charset="2"/>
              <a:buChar char="q"/>
            </a:pPr>
            <a:r>
              <a:rPr lang="ru-RU" sz="2400" i="1" dirty="0" smtClean="0">
                <a:latin typeface="Arial Narrow" pitchFamily="34" charset="0"/>
              </a:rPr>
              <a:t>  </a:t>
            </a:r>
            <a:r>
              <a:rPr lang="ru-RU" sz="2400" dirty="0" smtClean="0">
                <a:latin typeface="Arial Narrow" pitchFamily="34" charset="0"/>
              </a:rPr>
              <a:t>Задать любой из требуемых инструментов</a:t>
            </a:r>
            <a:endParaRPr lang="ru-RU" dirty="0" smtClean="0">
              <a:latin typeface="Arial Narrow" pitchFamily="34" charset="0"/>
            </a:endParaRPr>
          </a:p>
          <a:p>
            <a:endParaRPr lang="ru-RU" dirty="0"/>
          </a:p>
        </p:txBody>
      </p:sp>
      <p:pic>
        <p:nvPicPr>
          <p:cNvPr id="10242" name="Picture 2" descr="C:\Users\user\Pictures\Desktop\таблица 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714752"/>
            <a:ext cx="8358214" cy="25945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4849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88376" y="332656"/>
            <a:ext cx="3927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5024"/>
                </a:solidFill>
                <a:latin typeface="Arial Narrow" pitchFamily="34" charset="0"/>
              </a:rPr>
              <a:t>Краткое содержание:</a:t>
            </a:r>
            <a:endParaRPr lang="ru-RU" sz="3600" dirty="0">
              <a:solidFill>
                <a:srgbClr val="005024"/>
              </a:solidFill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1643050"/>
            <a:ext cx="73653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ru-RU" sz="2400" dirty="0">
                <a:latin typeface="Arial Narrow" pitchFamily="34" charset="0"/>
                <a:hlinkClick r:id="rId2" action="ppaction://hlinksldjump"/>
              </a:rPr>
              <a:t>О программе: </a:t>
            </a:r>
            <a:r>
              <a:rPr lang="ru-RU" sz="2400" dirty="0" smtClean="0">
                <a:latin typeface="Arial Narrow" pitchFamily="34" charset="0"/>
                <a:hlinkClick r:id="rId2" action="ppaction://hlinksldjump"/>
              </a:rPr>
              <a:t>возможности</a:t>
            </a:r>
            <a:r>
              <a:rPr lang="ru-RU" sz="2400" dirty="0">
                <a:latin typeface="Arial Narrow" pitchFamily="34" charset="0"/>
              </a:rPr>
              <a:t>, </a:t>
            </a:r>
            <a:r>
              <a:rPr lang="ru-RU" sz="2400" dirty="0">
                <a:latin typeface="Arial Narrow" pitchFamily="34" charset="0"/>
                <a:hlinkClick r:id="rId3" action="ppaction://hlinksldjump"/>
              </a:rPr>
              <a:t>основные понятия</a:t>
            </a:r>
            <a:r>
              <a:rPr lang="ru-RU" sz="2400" dirty="0" smtClean="0">
                <a:latin typeface="Arial Narrow" pitchFamily="34" charset="0"/>
              </a:rPr>
              <a:t>, </a:t>
            </a:r>
            <a:r>
              <a:rPr lang="ru-RU" sz="2400" dirty="0" smtClean="0">
                <a:latin typeface="Arial Narrow" pitchFamily="34" charset="0"/>
                <a:hlinkClick r:id="rId4" action="ppaction://hlinksldjump"/>
              </a:rPr>
              <a:t>интерфейс</a:t>
            </a:r>
            <a:endParaRPr lang="ru-RU" sz="2400" dirty="0" smtClean="0">
              <a:latin typeface="Arial Narrow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ru-RU" sz="2400" dirty="0" smtClean="0">
                <a:latin typeface="Arial Narrow" pitchFamily="34" charset="0"/>
                <a:hlinkClick r:id="rId5" action="ppaction://hlinksldjump"/>
              </a:rPr>
              <a:t>Создание таблицы</a:t>
            </a:r>
            <a:endParaRPr lang="ru-RU" sz="2400" dirty="0" smtClean="0">
              <a:latin typeface="Arial Narrow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ru-RU" sz="2400" dirty="0" smtClean="0">
                <a:latin typeface="Arial Narrow" pitchFamily="34" charset="0"/>
                <a:hlinkClick r:id="rId6" action="ppaction://hlinksldjump"/>
              </a:rPr>
              <a:t>Удаление таблицы</a:t>
            </a:r>
            <a:endParaRPr lang="ru-RU" sz="2400" dirty="0" smtClean="0">
              <a:latin typeface="Arial Narrow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ru-RU" sz="2400" dirty="0" smtClean="0">
                <a:latin typeface="Arial Narrow" pitchFamily="34" charset="0"/>
                <a:hlinkClick r:id="rId7" action="ppaction://hlinksldjump"/>
              </a:rPr>
              <a:t>Добавление строк, столбцов</a:t>
            </a:r>
            <a:endParaRPr lang="ru-RU" sz="2400" dirty="0" smtClean="0">
              <a:latin typeface="Arial Narrow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ru-RU" sz="2400" dirty="0" smtClean="0">
                <a:latin typeface="Arial Narrow" pitchFamily="34" charset="0"/>
                <a:hlinkClick r:id="rId8" action="ppaction://hlinksldjump"/>
              </a:rPr>
              <a:t>Объединение ячеек</a:t>
            </a:r>
            <a:endParaRPr lang="ru-RU" sz="2400" dirty="0" smtClean="0">
              <a:latin typeface="Arial Narrow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ru-RU" sz="2400" dirty="0" smtClean="0">
                <a:latin typeface="Arial Narrow" pitchFamily="34" charset="0"/>
                <a:hlinkClick r:id="rId9" action="ppaction://hlinksldjump"/>
              </a:rPr>
              <a:t>Установка защиты листа, книги</a:t>
            </a:r>
            <a:endParaRPr lang="ru-RU" sz="2400" dirty="0" smtClean="0">
              <a:latin typeface="Arial Narrow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ru-RU" sz="2400" dirty="0" smtClean="0">
                <a:latin typeface="Arial Narrow" pitchFamily="34" charset="0"/>
                <a:hlinkClick r:id="rId10" action="ppaction://hlinksldjump"/>
              </a:rPr>
              <a:t>Форматирование данных</a:t>
            </a:r>
            <a:endParaRPr lang="ru-RU" sz="2400" dirty="0" smtClean="0">
              <a:latin typeface="Arial Narrow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ru-RU" sz="2400" dirty="0" smtClean="0">
                <a:latin typeface="Arial Narrow" pitchFamily="34" charset="0"/>
                <a:hlinkClick r:id="rId11" action="ppaction://hlinksldjump"/>
              </a:rPr>
              <a:t>Работа  </a:t>
            </a:r>
            <a:r>
              <a:rPr lang="ru-RU" sz="2400" dirty="0">
                <a:latin typeface="Arial Narrow" pitchFamily="34" charset="0"/>
                <a:hlinkClick r:id="rId11" action="ppaction://hlinksldjump"/>
              </a:rPr>
              <a:t>с </a:t>
            </a:r>
            <a:r>
              <a:rPr lang="ru-RU" sz="2400" dirty="0" smtClean="0">
                <a:latin typeface="Arial Narrow" pitchFamily="34" charset="0"/>
                <a:hlinkClick r:id="rId11" action="ppaction://hlinksldjump"/>
              </a:rPr>
              <a:t>формулами</a:t>
            </a:r>
            <a:endParaRPr lang="ru-RU" sz="2400" dirty="0" smtClean="0">
              <a:latin typeface="Arial Narrow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ru-RU" sz="2400" dirty="0" smtClean="0">
                <a:latin typeface="Arial Narrow" pitchFamily="34" charset="0"/>
                <a:hlinkClick r:id="rId12" action="ppaction://hlinksldjump"/>
              </a:rPr>
              <a:t>Сортировка данных</a:t>
            </a:r>
            <a:endParaRPr lang="ru-RU" sz="2400" dirty="0" smtClean="0">
              <a:latin typeface="Arial Narrow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ru-RU" sz="2400" dirty="0" smtClean="0">
                <a:latin typeface="Arial Narrow" pitchFamily="34" charset="0"/>
                <a:hlinkClick r:id="rId13" action="ppaction://hlinksldjump"/>
              </a:rPr>
              <a:t>Закрепление строк и столбцов</a:t>
            </a:r>
            <a:endParaRPr lang="ru-RU" sz="2400" dirty="0" smtClean="0">
              <a:latin typeface="Arial Narrow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ru-RU" sz="2400" dirty="0" smtClean="0">
                <a:latin typeface="Arial Narrow" pitchFamily="34" charset="0"/>
                <a:hlinkClick r:id="rId14" action="ppaction://hlinksldjump"/>
              </a:rPr>
              <a:t>Диаграммы </a:t>
            </a:r>
            <a:r>
              <a:rPr lang="ru-RU" sz="2400" dirty="0">
                <a:latin typeface="Arial Narrow" pitchFamily="34" charset="0"/>
                <a:hlinkClick r:id="rId14" action="ppaction://hlinksldjump"/>
              </a:rPr>
              <a:t>в </a:t>
            </a:r>
            <a:r>
              <a:rPr lang="en-US" sz="2400" dirty="0" smtClean="0">
                <a:latin typeface="Arial Narrow" pitchFamily="34" charset="0"/>
                <a:hlinkClick r:id="rId14" action="ppaction://hlinksldjump"/>
              </a:rPr>
              <a:t>Excel</a:t>
            </a:r>
            <a:endParaRPr lang="ru-RU" sz="2400" dirty="0" smtClean="0">
              <a:latin typeface="Arial Narrow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ru-RU" sz="2400" dirty="0" smtClean="0">
                <a:latin typeface="Arial Narrow" pitchFamily="34" charset="0"/>
                <a:hlinkClick r:id="rId15" action="ppaction://hlinksldjump"/>
              </a:rPr>
              <a:t>Полезные ссылки</a:t>
            </a:r>
            <a:endParaRPr lang="ru-RU" sz="2400" dirty="0">
              <a:latin typeface="Arial Narrow" pitchFamily="34" charset="0"/>
            </a:endParaRPr>
          </a:p>
        </p:txBody>
      </p:sp>
      <p:pic>
        <p:nvPicPr>
          <p:cNvPr id="2050" name="Picture 2" descr="C:\Documents and Settings\Teacher\Desktop\Excel 11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6392"/>
            <a:ext cx="1306668" cy="130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17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85728"/>
            <a:ext cx="6829444" cy="65403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5024"/>
                </a:solidFill>
                <a:latin typeface="Arial Narrow" pitchFamily="34" charset="0"/>
              </a:rPr>
              <a:t>Перенос данных по словам</a:t>
            </a:r>
            <a:endParaRPr lang="ru-RU" sz="3600" dirty="0">
              <a:solidFill>
                <a:srgbClr val="005024"/>
              </a:solidFill>
              <a:latin typeface="Arial Narrow" pitchFamily="34" charset="0"/>
            </a:endParaRPr>
          </a:p>
        </p:txBody>
      </p:sp>
      <p:pic>
        <p:nvPicPr>
          <p:cNvPr id="4" name="Picture 2" descr="C:\Documents and Settings\Teacher\Desktop\Excel 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096650" cy="109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0100" y="1857364"/>
            <a:ext cx="701666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Arial Narrow" pitchFamily="34" charset="0"/>
              </a:rPr>
              <a:t>  Сделать ячейку активной (текущей)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Arial Narrow" pitchFamily="34" charset="0"/>
              </a:rPr>
              <a:t>  Нажать правую клавишу мыши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Arial Narrow" pitchFamily="34" charset="0"/>
              </a:rPr>
              <a:t>  Выбрать команду </a:t>
            </a:r>
            <a:r>
              <a:rPr lang="ru-RU" sz="2400" i="1" dirty="0" smtClean="0">
                <a:latin typeface="Arial Narrow" pitchFamily="34" charset="0"/>
              </a:rPr>
              <a:t>Формат ячеек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Arial Narrow" pitchFamily="34" charset="0"/>
              </a:rPr>
              <a:t>  Включить вкладку </a:t>
            </a:r>
            <a:r>
              <a:rPr lang="ru-RU" sz="2400" i="1" dirty="0" smtClean="0">
                <a:latin typeface="Arial Narrow" pitchFamily="34" charset="0"/>
              </a:rPr>
              <a:t>Выравнивание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Arial Narrow" pitchFamily="34" charset="0"/>
              </a:rPr>
              <a:t>  Установить флажок в позиции </a:t>
            </a:r>
            <a:r>
              <a:rPr lang="ru-RU" sz="2400" i="1" dirty="0" smtClean="0">
                <a:latin typeface="Arial Narrow" pitchFamily="34" charset="0"/>
              </a:rPr>
              <a:t>Переносить по словам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Arial Narrow" pitchFamily="34" charset="0"/>
              </a:rPr>
              <a:t>  Нажать </a:t>
            </a:r>
            <a:r>
              <a:rPr lang="ru-RU" sz="2400" i="1" dirty="0" smtClean="0">
                <a:latin typeface="Arial Narrow" pitchFamily="34" charset="0"/>
              </a:rPr>
              <a:t>ОК</a:t>
            </a:r>
            <a:endParaRPr lang="ru-RU" sz="2400" i="1" dirty="0">
              <a:latin typeface="Arial Narrow" pitchFamily="34" charset="0"/>
            </a:endParaRPr>
          </a:p>
        </p:txBody>
      </p:sp>
      <p:pic>
        <p:nvPicPr>
          <p:cNvPr id="11266" name="Picture 2" descr="C:\Users\user\Pictures\Desktop\Эйн-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929198"/>
            <a:ext cx="1257299" cy="125729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57290" y="5500702"/>
            <a:ext cx="7555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Narrow" pitchFamily="34" charset="0"/>
              </a:rPr>
              <a:t>* Во вкладке </a:t>
            </a:r>
            <a:r>
              <a:rPr lang="ru-RU" i="1" dirty="0" smtClean="0">
                <a:solidFill>
                  <a:srgbClr val="FF0000"/>
                </a:solidFill>
                <a:latin typeface="Arial Narrow" pitchFamily="34" charset="0"/>
              </a:rPr>
              <a:t>Главная</a:t>
            </a:r>
            <a:r>
              <a:rPr lang="ru-RU" dirty="0" smtClean="0">
                <a:solidFill>
                  <a:srgbClr val="FF0000"/>
                </a:solidFill>
                <a:latin typeface="Arial Narrow" pitchFamily="34" charset="0"/>
              </a:rPr>
              <a:t> выбрать группу инструментов </a:t>
            </a:r>
            <a:r>
              <a:rPr lang="ru-RU" i="1" dirty="0" smtClean="0">
                <a:solidFill>
                  <a:srgbClr val="FF0000"/>
                </a:solidFill>
                <a:latin typeface="Arial Narrow" pitchFamily="34" charset="0"/>
              </a:rPr>
              <a:t>Ячейки</a:t>
            </a:r>
            <a:r>
              <a:rPr lang="ru-RU" dirty="0" smtClean="0">
                <a:solidFill>
                  <a:srgbClr val="FF0000"/>
                </a:solidFill>
                <a:latin typeface="Arial Narrow" pitchFamily="34" charset="0"/>
              </a:rPr>
              <a:t>, прижать </a:t>
            </a:r>
          </a:p>
          <a:p>
            <a:r>
              <a:rPr lang="ru-RU" i="1" dirty="0" smtClean="0">
                <a:solidFill>
                  <a:srgbClr val="FF0000"/>
                </a:solidFill>
                <a:latin typeface="Arial Narrow" pitchFamily="34" charset="0"/>
              </a:rPr>
              <a:t>   Формат</a:t>
            </a:r>
            <a:r>
              <a:rPr lang="ru-RU" dirty="0" smtClean="0">
                <a:solidFill>
                  <a:srgbClr val="FF0000"/>
                </a:solidFill>
                <a:latin typeface="Arial Narrow" pitchFamily="34" charset="0"/>
              </a:rPr>
              <a:t>, выбрать </a:t>
            </a:r>
            <a:r>
              <a:rPr lang="ru-RU" i="1" dirty="0" smtClean="0">
                <a:solidFill>
                  <a:srgbClr val="FF0000"/>
                </a:solidFill>
                <a:latin typeface="Arial Narrow" pitchFamily="34" charset="0"/>
              </a:rPr>
              <a:t>Формат ячеек </a:t>
            </a:r>
            <a:r>
              <a:rPr lang="ru-RU" dirty="0" smtClean="0">
                <a:solidFill>
                  <a:srgbClr val="FF0000"/>
                </a:solidFill>
                <a:latin typeface="Arial Narrow" pitchFamily="34" charset="0"/>
              </a:rPr>
              <a:t>– </a:t>
            </a:r>
            <a:r>
              <a:rPr lang="ru-RU" i="1" dirty="0" smtClean="0">
                <a:solidFill>
                  <a:srgbClr val="FF0000"/>
                </a:solidFill>
                <a:latin typeface="Arial Narrow" pitchFamily="34" charset="0"/>
              </a:rPr>
              <a:t>Выравнивание – Переносить по словам - ОК</a:t>
            </a:r>
            <a:endParaRPr lang="ru-RU" i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0166" y="5072074"/>
            <a:ext cx="1770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6600"/>
                </a:solidFill>
                <a:latin typeface="Arial Narrow" pitchFamily="34" charset="0"/>
              </a:rPr>
              <a:t>Еще один способ:</a:t>
            </a:r>
            <a:endParaRPr lang="ru-RU" dirty="0">
              <a:solidFill>
                <a:srgbClr val="0066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177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14290"/>
            <a:ext cx="6072230" cy="78581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5024"/>
                </a:solidFill>
                <a:latin typeface="Arial Narrow" pitchFamily="34" charset="0"/>
              </a:rPr>
              <a:t>Работа с формулами</a:t>
            </a:r>
            <a:endParaRPr lang="ru-RU" sz="3600" dirty="0">
              <a:solidFill>
                <a:srgbClr val="005024"/>
              </a:solidFill>
              <a:latin typeface="Arial Narrow" pitchFamily="34" charset="0"/>
            </a:endParaRPr>
          </a:p>
        </p:txBody>
      </p:sp>
      <p:pic>
        <p:nvPicPr>
          <p:cNvPr id="4" name="Picture 2" descr="C:\Documents and Settings\Teacher\Desktop\Excel 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962324" cy="96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7224" y="1571612"/>
            <a:ext cx="697659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800" dirty="0" smtClean="0">
                <a:latin typeface="Arial Narrow" pitchFamily="34" charset="0"/>
              </a:rPr>
              <a:t>  </a:t>
            </a:r>
            <a:r>
              <a:rPr lang="ru-RU" sz="2800" dirty="0" smtClean="0">
                <a:latin typeface="Arial Narrow" pitchFamily="34" charset="0"/>
                <a:hlinkClick r:id="rId3" action="ppaction://hlinksldjump"/>
              </a:rPr>
              <a:t>Вычисления с помощью инструмента С</a:t>
            </a:r>
            <a:r>
              <a:rPr lang="ru-RU" sz="2800" i="1" dirty="0" smtClean="0">
                <a:latin typeface="Arial Narrow" pitchFamily="34" charset="0"/>
                <a:hlinkClick r:id="rId3" action="ppaction://hlinksldjump"/>
              </a:rPr>
              <a:t>умма</a:t>
            </a:r>
            <a:endParaRPr lang="ru-RU" sz="2800" i="1" dirty="0" smtClean="0">
              <a:latin typeface="Arial Narrow" pitchFamily="34" charset="0"/>
            </a:endParaRPr>
          </a:p>
          <a:p>
            <a:endParaRPr lang="ru-RU" sz="28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latin typeface="Arial Narrow" pitchFamily="34" charset="0"/>
              </a:rPr>
              <a:t>  </a:t>
            </a:r>
            <a:r>
              <a:rPr lang="ru-RU" sz="2800" dirty="0" smtClean="0">
                <a:latin typeface="Arial Narrow" pitchFamily="34" charset="0"/>
                <a:hlinkClick r:id="rId4" action="ppaction://hlinksldjump"/>
              </a:rPr>
              <a:t>Вычисления по введенной формуле</a:t>
            </a:r>
            <a:endParaRPr lang="ru-RU" sz="28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5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Teacher\Desktop\Excel 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962324" cy="96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user\Pictures\Desktop\автосумм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357562"/>
            <a:ext cx="8501090" cy="27894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1357298"/>
            <a:ext cx="896912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Arial Narrow" pitchFamily="34" charset="0"/>
              </a:rPr>
              <a:t>  Выделить диапазон ячеек для вычисления (по горизонтали, </a:t>
            </a:r>
          </a:p>
          <a:p>
            <a:r>
              <a:rPr lang="ru-RU" sz="2400" dirty="0" smtClean="0">
                <a:latin typeface="Arial Narrow" pitchFamily="34" charset="0"/>
              </a:rPr>
              <a:t>      по вертикали)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Arial Narrow" pitchFamily="34" charset="0"/>
              </a:rPr>
              <a:t>  Выбрать инструмент </a:t>
            </a:r>
            <a:r>
              <a:rPr lang="ru-RU" sz="2400" i="1" dirty="0" smtClean="0">
                <a:latin typeface="Arial Narrow" pitchFamily="34" charset="0"/>
              </a:rPr>
              <a:t>Сумма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Arial Narrow" pitchFamily="34" charset="0"/>
              </a:rPr>
              <a:t>  Задать действие (сумма, среднее, максимальное, минимальное и т.д.)</a:t>
            </a:r>
            <a:endParaRPr lang="ru-RU" sz="2400" dirty="0"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7620" y="428604"/>
            <a:ext cx="12458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5024"/>
                </a:solidFill>
                <a:latin typeface="Arial Narrow" pitchFamily="34" charset="0"/>
              </a:rPr>
              <a:t>Сумма</a:t>
            </a:r>
            <a:endParaRPr lang="ru-RU" sz="3200" dirty="0">
              <a:solidFill>
                <a:srgbClr val="005024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801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6786610" cy="79690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5024"/>
                </a:solidFill>
                <a:latin typeface="Arial Narrow" pitchFamily="34" charset="0"/>
              </a:rPr>
              <a:t>Вычисления по формуле =</a:t>
            </a:r>
            <a:r>
              <a:rPr lang="en-US" sz="3600" dirty="0" smtClean="0">
                <a:solidFill>
                  <a:srgbClr val="005024"/>
                </a:solidFill>
                <a:latin typeface="Arial Narrow" pitchFamily="34" charset="0"/>
              </a:rPr>
              <a:t>A1+B2</a:t>
            </a:r>
            <a:endParaRPr lang="ru-RU" sz="3600" dirty="0">
              <a:solidFill>
                <a:srgbClr val="005024"/>
              </a:solidFill>
              <a:latin typeface="Arial Narrow" pitchFamily="34" charset="0"/>
            </a:endParaRPr>
          </a:p>
        </p:txBody>
      </p:sp>
      <p:pic>
        <p:nvPicPr>
          <p:cNvPr id="4" name="Picture 2" descr="C:\Documents and Settings\Teacher\Desktop\Excel 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962324" cy="96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5786" y="1357298"/>
            <a:ext cx="728596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Arial Narrow" pitchFamily="34" charset="0"/>
              </a:rPr>
              <a:t>  Сделать текущей любую пустую ячейку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Arial Narrow" pitchFamily="34" charset="0"/>
              </a:rPr>
              <a:t>  Ввести знак равенства (=)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Arial Narrow" pitchFamily="34" charset="0"/>
              </a:rPr>
              <a:t>  Кликнуть левой клавишей мыши по первому компоненту </a:t>
            </a:r>
          </a:p>
          <a:p>
            <a:r>
              <a:rPr lang="ru-RU" sz="2400" dirty="0" smtClean="0">
                <a:latin typeface="Arial Narrow" pitchFamily="34" charset="0"/>
              </a:rPr>
              <a:t>      формулы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Arial Narrow" pitchFamily="34" charset="0"/>
              </a:rPr>
              <a:t>  Ввести математический знак (+, -, /, *)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Arial Narrow" pitchFamily="34" charset="0"/>
              </a:rPr>
              <a:t>  Кликнуть левой клавишей мыши по второму компоненту 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Arial Narrow" pitchFamily="34" charset="0"/>
              </a:rPr>
              <a:t>  Прижать клавишу </a:t>
            </a:r>
            <a:r>
              <a:rPr lang="en-US" sz="2400" i="1" dirty="0" smtClean="0">
                <a:latin typeface="Arial Narrow" pitchFamily="34" charset="0"/>
              </a:rPr>
              <a:t>Enter</a:t>
            </a:r>
            <a:endParaRPr lang="ru-RU" sz="2400" i="1" dirty="0">
              <a:latin typeface="Arial Narrow" pitchFamily="34" charset="0"/>
            </a:endParaRPr>
          </a:p>
        </p:txBody>
      </p:sp>
      <p:pic>
        <p:nvPicPr>
          <p:cNvPr id="13314" name="Picture 2" descr="C:\Users\user\Pictures\Desktop\таблица7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4286256"/>
            <a:ext cx="6429356" cy="2189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6656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6500858" cy="582594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5024"/>
                </a:solidFill>
                <a:latin typeface="Arial Narrow" pitchFamily="34" charset="0"/>
              </a:rPr>
              <a:t>Сортировка данных</a:t>
            </a:r>
            <a:endParaRPr lang="ru-RU" sz="4000" dirty="0">
              <a:solidFill>
                <a:srgbClr val="005024"/>
              </a:solidFill>
              <a:latin typeface="Arial Narrow" pitchFamily="34" charset="0"/>
            </a:endParaRPr>
          </a:p>
        </p:txBody>
      </p:sp>
      <p:pic>
        <p:nvPicPr>
          <p:cNvPr id="4" name="Picture 2" descr="C:\Documents and Settings\Teacher\Desktop\Excel 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962324" cy="96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7224" y="1500174"/>
            <a:ext cx="69813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3200" dirty="0" smtClean="0">
                <a:latin typeface="Arial Narrow" pitchFamily="34" charset="0"/>
              </a:rPr>
              <a:t>  </a:t>
            </a:r>
            <a:r>
              <a:rPr lang="ru-RU" sz="3200" dirty="0" smtClean="0">
                <a:latin typeface="Arial Narrow" pitchFamily="34" charset="0"/>
                <a:hlinkClick r:id="rId3" action="ppaction://hlinksldjump"/>
              </a:rPr>
              <a:t>Сортировка по возрастанию-убыванию</a:t>
            </a:r>
            <a:endParaRPr lang="ru-RU" sz="3200" dirty="0" smtClean="0">
              <a:latin typeface="Arial Narrow" pitchFamily="34" charset="0"/>
            </a:endParaRPr>
          </a:p>
          <a:p>
            <a:endParaRPr lang="ru-RU" sz="32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3200" dirty="0" smtClean="0">
                <a:latin typeface="Arial Narrow" pitchFamily="34" charset="0"/>
              </a:rPr>
              <a:t>  </a:t>
            </a:r>
            <a:r>
              <a:rPr lang="ru-RU" sz="3200" dirty="0" smtClean="0">
                <a:latin typeface="Arial Narrow" pitchFamily="34" charset="0"/>
                <a:hlinkClick r:id="rId4" action="ppaction://hlinksldjump"/>
              </a:rPr>
              <a:t>Фильтрация данных</a:t>
            </a:r>
            <a:endParaRPr lang="ru-RU" sz="32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2447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42852"/>
            <a:ext cx="7258072" cy="71439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5024"/>
                </a:solidFill>
                <a:latin typeface="Arial Narrow" pitchFamily="34" charset="0"/>
              </a:rPr>
              <a:t>Сортировка по возрастанию-убыванию</a:t>
            </a:r>
            <a:endParaRPr lang="ru-RU" sz="3600" dirty="0">
              <a:solidFill>
                <a:srgbClr val="005024"/>
              </a:solidFill>
              <a:latin typeface="Arial Narrow" pitchFamily="34" charset="0"/>
            </a:endParaRPr>
          </a:p>
        </p:txBody>
      </p:sp>
      <p:pic>
        <p:nvPicPr>
          <p:cNvPr id="4" name="Picture 2" descr="C:\Documents and Settings\Teacher\Desktop\Excel 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962324" cy="96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b="64584"/>
          <a:stretch>
            <a:fillRect/>
          </a:stretch>
        </p:blipFill>
        <p:spPr bwMode="auto">
          <a:xfrm>
            <a:off x="500034" y="2214554"/>
            <a:ext cx="699253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785918" y="785794"/>
            <a:ext cx="6471643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Arial Narrow" pitchFamily="34" charset="0"/>
              </a:rPr>
              <a:t>  </a:t>
            </a:r>
            <a:r>
              <a:rPr lang="ru-RU" sz="2200" dirty="0" smtClean="0">
                <a:latin typeface="Arial Narrow" pitchFamily="34" charset="0"/>
              </a:rPr>
              <a:t>Выделить диапазон в столбце </a:t>
            </a:r>
          </a:p>
          <a:p>
            <a:pPr>
              <a:buFont typeface="Wingdings" pitchFamily="2" charset="2"/>
              <a:buChar char="q"/>
            </a:pPr>
            <a:r>
              <a:rPr lang="ru-RU" sz="2200" dirty="0" smtClean="0">
                <a:latin typeface="Arial Narrow" pitchFamily="34" charset="0"/>
              </a:rPr>
              <a:t>  Выбрать на панели инструментов во вкладке </a:t>
            </a:r>
            <a:r>
              <a:rPr lang="ru-RU" sz="2200" i="1" dirty="0" smtClean="0">
                <a:latin typeface="Arial Narrow" pitchFamily="34" charset="0"/>
              </a:rPr>
              <a:t>Главная </a:t>
            </a:r>
          </a:p>
          <a:p>
            <a:r>
              <a:rPr lang="ru-RU" sz="2200" i="1" dirty="0" smtClean="0">
                <a:latin typeface="Arial Narrow" pitchFamily="34" charset="0"/>
              </a:rPr>
              <a:t>      Сортировка и фильтр – Сортировка от А до я</a:t>
            </a:r>
          </a:p>
          <a:p>
            <a:pPr>
              <a:buFont typeface="Wingdings" pitchFamily="2" charset="2"/>
              <a:buChar char="q"/>
            </a:pPr>
            <a:r>
              <a:rPr lang="ru-RU" sz="2200" i="1" dirty="0" smtClean="0">
                <a:latin typeface="Arial Narrow" pitchFamily="34" charset="0"/>
              </a:rPr>
              <a:t>  </a:t>
            </a:r>
            <a:r>
              <a:rPr lang="ru-RU" sz="2200" dirty="0" smtClean="0">
                <a:latin typeface="Arial Narrow" pitchFamily="34" charset="0"/>
              </a:rPr>
              <a:t>Выставить параметры сортировки </a:t>
            </a:r>
            <a:r>
              <a:rPr lang="ru-RU" sz="2200" i="1" dirty="0" smtClean="0">
                <a:latin typeface="Arial Narrow" pitchFamily="34" charset="0"/>
              </a:rPr>
              <a:t>- ОК</a:t>
            </a:r>
          </a:p>
          <a:p>
            <a:endParaRPr lang="ru-RU" sz="2400" i="1" dirty="0">
              <a:latin typeface="Arial Narrow" pitchFamily="34" charset="0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b="45193"/>
          <a:stretch>
            <a:fillRect/>
          </a:stretch>
        </p:blipFill>
        <p:spPr bwMode="auto">
          <a:xfrm>
            <a:off x="1857356" y="4143380"/>
            <a:ext cx="680130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572396" y="2500306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Narrow" pitchFamily="34" charset="0"/>
              </a:rPr>
              <a:t>1 шаг</a:t>
            </a:r>
            <a:endParaRPr lang="ru-RU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0100" y="6072206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Narrow" pitchFamily="34" charset="0"/>
              </a:rPr>
              <a:t>2 шаг</a:t>
            </a:r>
            <a:endParaRPr lang="ru-RU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6261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6500858" cy="65403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5024"/>
                </a:solidFill>
                <a:latin typeface="Arial Narrow" pitchFamily="34" charset="0"/>
              </a:rPr>
              <a:t>Фильтрация данных</a:t>
            </a:r>
            <a:endParaRPr lang="ru-RU" sz="3600" dirty="0">
              <a:solidFill>
                <a:srgbClr val="005024"/>
              </a:solidFill>
              <a:latin typeface="Arial Narrow" pitchFamily="34" charset="0"/>
            </a:endParaRPr>
          </a:p>
        </p:txBody>
      </p:sp>
      <p:pic>
        <p:nvPicPr>
          <p:cNvPr id="4" name="Picture 2" descr="C:\Documents and Settings\Teacher\Desktop\Excel 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962324" cy="96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Users\user\Pictures\Desktop\фильт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857496"/>
            <a:ext cx="8001024" cy="365880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85786" y="1428736"/>
            <a:ext cx="77636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dirty="0" smtClean="0">
                <a:latin typeface="Arial Narrow" pitchFamily="34" charset="0"/>
              </a:rPr>
              <a:t>  Выделить диапазон для фильтрации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latin typeface="Arial Narrow" pitchFamily="34" charset="0"/>
              </a:rPr>
              <a:t>  Выбрать инструмент </a:t>
            </a:r>
            <a:r>
              <a:rPr lang="ru-RU" sz="2000" i="1" dirty="0" smtClean="0">
                <a:latin typeface="Arial Narrow" pitchFamily="34" charset="0"/>
              </a:rPr>
              <a:t>Фильтр</a:t>
            </a:r>
            <a:r>
              <a:rPr lang="ru-RU" sz="2000" dirty="0" smtClean="0">
                <a:latin typeface="Arial Narrow" pitchFamily="34" charset="0"/>
              </a:rPr>
              <a:t> (вкладка </a:t>
            </a:r>
            <a:r>
              <a:rPr lang="ru-RU" sz="2000" i="1" dirty="0" smtClean="0">
                <a:latin typeface="Arial Narrow" pitchFamily="34" charset="0"/>
              </a:rPr>
              <a:t>Главная</a:t>
            </a:r>
            <a:r>
              <a:rPr lang="ru-RU" sz="2000" dirty="0" smtClean="0">
                <a:latin typeface="Arial Narrow" pitchFamily="34" charset="0"/>
              </a:rPr>
              <a:t> – </a:t>
            </a:r>
            <a:r>
              <a:rPr lang="ru-RU" sz="2000" i="1" dirty="0" smtClean="0">
                <a:latin typeface="Arial Narrow" pitchFamily="34" charset="0"/>
              </a:rPr>
              <a:t>Сортировка и фи</a:t>
            </a:r>
            <a:r>
              <a:rPr lang="ru-RU" sz="2000" dirty="0" smtClean="0">
                <a:latin typeface="Arial Narrow" pitchFamily="34" charset="0"/>
              </a:rPr>
              <a:t>льтр; </a:t>
            </a:r>
          </a:p>
          <a:p>
            <a:r>
              <a:rPr lang="ru-RU" sz="2000" dirty="0" smtClean="0">
                <a:latin typeface="Arial Narrow" pitchFamily="34" charset="0"/>
              </a:rPr>
              <a:t>      вкладка </a:t>
            </a:r>
            <a:r>
              <a:rPr lang="ru-RU" sz="2000" i="1" dirty="0" smtClean="0">
                <a:latin typeface="Arial Narrow" pitchFamily="34" charset="0"/>
              </a:rPr>
              <a:t>Данные – Фильтр</a:t>
            </a:r>
            <a:r>
              <a:rPr lang="ru-RU" sz="2000" dirty="0" smtClean="0">
                <a:latin typeface="Arial Narrow" pitchFamily="34" charset="0"/>
              </a:rPr>
              <a:t>)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latin typeface="Arial Narrow" pitchFamily="34" charset="0"/>
              </a:rPr>
              <a:t>  Задать параметры для фильтрации - </a:t>
            </a:r>
            <a:r>
              <a:rPr lang="ru-RU" sz="2000" i="1" dirty="0" smtClean="0">
                <a:latin typeface="Arial Narrow" pitchFamily="34" charset="0"/>
              </a:rPr>
              <a:t>ОК</a:t>
            </a:r>
            <a:endParaRPr lang="ru-RU" sz="2000" i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7920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7258072" cy="58259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5024"/>
                </a:solidFill>
                <a:latin typeface="Arial Narrow" pitchFamily="34" charset="0"/>
              </a:rPr>
              <a:t>Закрепление строк и столбцов</a:t>
            </a:r>
            <a:endParaRPr lang="ru-RU" sz="3600" dirty="0">
              <a:solidFill>
                <a:srgbClr val="005024"/>
              </a:solidFill>
              <a:latin typeface="Arial Narrow" pitchFamily="34" charset="0"/>
            </a:endParaRPr>
          </a:p>
        </p:txBody>
      </p:sp>
      <p:pic>
        <p:nvPicPr>
          <p:cNvPr id="4" name="Picture 2" descr="C:\Documents and Settings\Teacher\Desktop\Excel 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962324" cy="96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5786" y="1428736"/>
            <a:ext cx="51876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Arial Narrow" pitchFamily="34" charset="0"/>
              </a:rPr>
              <a:t>  Войти во вкладку </a:t>
            </a:r>
            <a:r>
              <a:rPr lang="ru-RU" sz="2400" i="1" dirty="0" smtClean="0">
                <a:latin typeface="Arial Narrow" pitchFamily="34" charset="0"/>
              </a:rPr>
              <a:t>Вид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Arial Narrow" pitchFamily="34" charset="0"/>
              </a:rPr>
              <a:t>  Выбрать команду </a:t>
            </a:r>
            <a:r>
              <a:rPr lang="ru-RU" sz="2400" i="1" dirty="0" smtClean="0">
                <a:latin typeface="Arial Narrow" pitchFamily="34" charset="0"/>
              </a:rPr>
              <a:t>Закрепить области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Arial Narrow" pitchFamily="34" charset="0"/>
              </a:rPr>
              <a:t>  Выбрать область закрепления</a:t>
            </a:r>
            <a:endParaRPr lang="ru-RU" sz="2400" dirty="0">
              <a:latin typeface="Arial Narrow" pitchFamily="34" charset="0"/>
            </a:endParaRPr>
          </a:p>
        </p:txBody>
      </p:sp>
      <p:pic>
        <p:nvPicPr>
          <p:cNvPr id="15362" name="Picture 2" descr="C:\Users\user\Pictures\Desktop\закрепление област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714620"/>
            <a:ext cx="8572561" cy="2571768"/>
          </a:xfrm>
          <a:prstGeom prst="rect">
            <a:avLst/>
          </a:prstGeom>
          <a:noFill/>
        </p:spPr>
      </p:pic>
      <p:pic>
        <p:nvPicPr>
          <p:cNvPr id="15363" name="Picture 3" descr="C:\Users\user\Pictures\Desktop\Эйн-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357826"/>
            <a:ext cx="1257299" cy="125729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00166" y="6000768"/>
            <a:ext cx="6510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Narrow" pitchFamily="34" charset="0"/>
              </a:rPr>
              <a:t>* Если лист защищен, выбор команды </a:t>
            </a:r>
            <a:r>
              <a:rPr lang="ru-RU" i="1" dirty="0" smtClean="0">
                <a:solidFill>
                  <a:srgbClr val="FF0000"/>
                </a:solidFill>
                <a:latin typeface="Arial Narrow" pitchFamily="34" charset="0"/>
              </a:rPr>
              <a:t>Закрепить обл</a:t>
            </a:r>
            <a:r>
              <a:rPr lang="ru-RU" dirty="0" smtClean="0">
                <a:solidFill>
                  <a:srgbClr val="FF0000"/>
                </a:solidFill>
                <a:latin typeface="Arial Narrow" pitchFamily="34" charset="0"/>
              </a:rPr>
              <a:t>асти невозможен</a:t>
            </a:r>
            <a:endParaRPr lang="ru-RU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4289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6715172" cy="654032"/>
          </a:xfrm>
        </p:spPr>
        <p:txBody>
          <a:bodyPr>
            <a:normAutofit/>
          </a:bodyPr>
          <a:lstStyle/>
          <a:p>
            <a:pPr marL="457200" indent="-457200"/>
            <a:r>
              <a:rPr lang="ru-RU" sz="3600" dirty="0" smtClean="0">
                <a:solidFill>
                  <a:srgbClr val="005024"/>
                </a:solidFill>
                <a:latin typeface="Arial Narrow" pitchFamily="34" charset="0"/>
              </a:rPr>
              <a:t>Диаграммы в </a:t>
            </a:r>
            <a:r>
              <a:rPr lang="en-US" sz="3600" dirty="0" smtClean="0">
                <a:solidFill>
                  <a:srgbClr val="005024"/>
                </a:solidFill>
                <a:latin typeface="Arial Narrow" pitchFamily="34" charset="0"/>
              </a:rPr>
              <a:t>Excel</a:t>
            </a:r>
            <a:endParaRPr lang="ru-RU" sz="3600" dirty="0">
              <a:solidFill>
                <a:srgbClr val="005024"/>
              </a:solidFill>
              <a:latin typeface="Arial Narrow" pitchFamily="34" charset="0"/>
            </a:endParaRPr>
          </a:p>
        </p:txBody>
      </p:sp>
      <p:pic>
        <p:nvPicPr>
          <p:cNvPr id="4" name="Picture 2" descr="C:\Documents and Settings\Teacher\Desktop\Excel 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962324" cy="96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5786" y="1500174"/>
            <a:ext cx="614944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6600"/>
                </a:solidFill>
                <a:latin typeface="Arial Narrow" pitchFamily="34" charset="0"/>
              </a:rPr>
              <a:t>Основные элементы диаграммы:</a:t>
            </a:r>
          </a:p>
          <a:p>
            <a:endParaRPr lang="ru-RU" sz="24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Arial Narrow" pitchFamily="34" charset="0"/>
              </a:rPr>
              <a:t>  Область данных (таблица значений)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Arial Narrow" pitchFamily="34" charset="0"/>
              </a:rPr>
              <a:t>  Ряды данных (столбцы)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Arial Narrow" pitchFamily="34" charset="0"/>
              </a:rPr>
              <a:t>  Подписи данных (строки)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Arial Narrow" pitchFamily="34" charset="0"/>
              </a:rPr>
              <a:t>  Легенда (условные обозначения)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Arial Narrow" pitchFamily="34" charset="0"/>
              </a:rPr>
              <a:t>  Основание диаграммы (площадка построения)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Arial Narrow" pitchFamily="34" charset="0"/>
              </a:rPr>
              <a:t>  Сетка диаграммы</a:t>
            </a:r>
          </a:p>
          <a:p>
            <a:endParaRPr lang="ru-RU" sz="2400" dirty="0">
              <a:latin typeface="Arial Narrow" pitchFamily="34" charset="0"/>
            </a:endParaRPr>
          </a:p>
        </p:txBody>
      </p:sp>
      <p:pic>
        <p:nvPicPr>
          <p:cNvPr id="16386" name="Picture 2" descr="C:\Users\user\Pictures\Desktop\Эйн-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072074"/>
            <a:ext cx="1185861" cy="118586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43042" y="5715016"/>
            <a:ext cx="5910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Narrow" pitchFamily="34" charset="0"/>
              </a:rPr>
              <a:t>* Тип диаграммы выбирается в зависимости от таблицы данных</a:t>
            </a:r>
            <a:endParaRPr lang="ru-RU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24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Teacher\Desktop\Excel 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10898" cy="81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57290" y="285728"/>
            <a:ext cx="6715172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024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Диаграммы в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024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Excel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005024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214422"/>
            <a:ext cx="828143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6600"/>
                </a:solidFill>
                <a:latin typeface="Arial Narrow" pitchFamily="34" charset="0"/>
              </a:rPr>
              <a:t>Алгоритм построения:</a:t>
            </a:r>
          </a:p>
          <a:p>
            <a:endParaRPr lang="ru-RU" sz="24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Arial Narrow" pitchFamily="34" charset="0"/>
              </a:rPr>
              <a:t>  Построить таблицу с данными (ячейка </a:t>
            </a:r>
            <a:r>
              <a:rPr lang="ru-RU" sz="2400" b="1" dirty="0" smtClean="0">
                <a:solidFill>
                  <a:srgbClr val="006600"/>
                </a:solidFill>
                <a:latin typeface="Arial Narrow" pitchFamily="34" charset="0"/>
              </a:rPr>
              <a:t>А1</a:t>
            </a:r>
            <a:r>
              <a:rPr lang="ru-RU" sz="2400" dirty="0" smtClean="0">
                <a:latin typeface="Arial Narrow" pitchFamily="34" charset="0"/>
              </a:rPr>
              <a:t> всегда пустая)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Arial Narrow" pitchFamily="34" charset="0"/>
              </a:rPr>
              <a:t>  Выделить область данных вместе с подписями столбцов и строк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Arial Narrow" pitchFamily="34" charset="0"/>
              </a:rPr>
              <a:t>  Выбрать на панели инструментов вкладку </a:t>
            </a:r>
            <a:r>
              <a:rPr lang="ru-RU" sz="2400" i="1" dirty="0" smtClean="0">
                <a:latin typeface="Arial Narrow" pitchFamily="34" charset="0"/>
              </a:rPr>
              <a:t>Вставка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Arial Narrow" pitchFamily="34" charset="0"/>
              </a:rPr>
              <a:t>  В группе инструментов </a:t>
            </a:r>
            <a:r>
              <a:rPr lang="ru-RU" sz="2400" i="1" dirty="0" smtClean="0">
                <a:latin typeface="Arial Narrow" pitchFamily="34" charset="0"/>
              </a:rPr>
              <a:t>Диаграммы</a:t>
            </a:r>
            <a:r>
              <a:rPr lang="ru-RU" sz="2400" dirty="0" smtClean="0">
                <a:latin typeface="Arial Narrow" pitchFamily="34" charset="0"/>
              </a:rPr>
              <a:t> выбрать подходящий тип</a:t>
            </a:r>
            <a:endParaRPr lang="ru-RU" dirty="0" smtClean="0">
              <a:latin typeface="Arial Narrow" pitchFamily="34" charset="0"/>
            </a:endParaRPr>
          </a:p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b="67708"/>
          <a:stretch>
            <a:fillRect/>
          </a:stretch>
        </p:blipFill>
        <p:spPr bwMode="auto">
          <a:xfrm>
            <a:off x="428596" y="3714752"/>
            <a:ext cx="8072462" cy="1955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5024"/>
                </a:solidFill>
                <a:latin typeface="Arial Narrow" pitchFamily="34" charset="0"/>
              </a:rPr>
              <a:t>Microsoft Office Excel</a:t>
            </a:r>
            <a:endParaRPr lang="ru-RU" dirty="0">
              <a:solidFill>
                <a:srgbClr val="005024"/>
              </a:solidFill>
              <a:latin typeface="Arial Narrow" pitchFamily="34" charset="0"/>
            </a:endParaRPr>
          </a:p>
        </p:txBody>
      </p:sp>
      <p:pic>
        <p:nvPicPr>
          <p:cNvPr id="5" name="Picture 2" descr="C:\Documents and Settings\Teacher\Desktop\Excel 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435224" cy="143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7372" y="1844824"/>
            <a:ext cx="863711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Arial Narrow" pitchFamily="34" charset="0"/>
              </a:rPr>
              <a:t>1. Программа</a:t>
            </a:r>
            <a:r>
              <a:rPr lang="ru-RU" sz="2400" dirty="0" smtClean="0">
                <a:latin typeface="Arial Narrow" pitchFamily="34" charset="0"/>
              </a:rPr>
              <a:t> для работы с электронными таблицами, созданная корпорацией </a:t>
            </a:r>
            <a:r>
              <a:rPr lang="ru-RU" sz="2400" dirty="0" err="1" smtClean="0">
                <a:latin typeface="Arial Narrow" pitchFamily="34" charset="0"/>
              </a:rPr>
              <a:t>Microsoft</a:t>
            </a:r>
            <a:r>
              <a:rPr lang="ru-RU" sz="2400" dirty="0" smtClean="0">
                <a:latin typeface="Arial Narrow" pitchFamily="34" charset="0"/>
              </a:rPr>
              <a:t> для </a:t>
            </a:r>
            <a:r>
              <a:rPr lang="ru-RU" sz="2400" dirty="0" err="1" smtClean="0">
                <a:latin typeface="Arial Narrow" pitchFamily="34" charset="0"/>
              </a:rPr>
              <a:t>Microsoft</a:t>
            </a:r>
            <a:r>
              <a:rPr lang="ru-RU" sz="2400" dirty="0" smtClean="0">
                <a:latin typeface="Arial Narrow" pitchFamily="34" charset="0"/>
              </a:rPr>
              <a:t> </a:t>
            </a:r>
            <a:r>
              <a:rPr lang="ru-RU" sz="2400" dirty="0" err="1" smtClean="0">
                <a:latin typeface="Arial Narrow" pitchFamily="34" charset="0"/>
              </a:rPr>
              <a:t>Windows</a:t>
            </a:r>
            <a:r>
              <a:rPr lang="ru-RU" sz="2400" dirty="0" smtClean="0">
                <a:latin typeface="Arial Narrow" pitchFamily="34" charset="0"/>
              </a:rPr>
              <a:t>, </a:t>
            </a:r>
            <a:r>
              <a:rPr lang="ru-RU" sz="2400" dirty="0" err="1" smtClean="0">
                <a:latin typeface="Arial Narrow" pitchFamily="34" charset="0"/>
              </a:rPr>
              <a:t>Windows</a:t>
            </a:r>
            <a:r>
              <a:rPr lang="ru-RU" sz="2400" dirty="0" smtClean="0">
                <a:latin typeface="Arial Narrow" pitchFamily="34" charset="0"/>
              </a:rPr>
              <a:t> NT и </a:t>
            </a:r>
            <a:r>
              <a:rPr lang="ru-RU" sz="2400" dirty="0" err="1" smtClean="0">
                <a:latin typeface="Arial Narrow" pitchFamily="34" charset="0"/>
              </a:rPr>
              <a:t>Mac</a:t>
            </a:r>
            <a:r>
              <a:rPr lang="ru-RU" sz="2400" dirty="0" smtClean="0">
                <a:latin typeface="Arial Narrow" pitchFamily="34" charset="0"/>
              </a:rPr>
              <a:t> OS. Она предоставляет возможности экономико-статистических расчетов, графические инструменты и, за исключением </a:t>
            </a:r>
            <a:r>
              <a:rPr lang="ru-RU" sz="2400" dirty="0" err="1" smtClean="0">
                <a:latin typeface="Arial Narrow" pitchFamily="34" charset="0"/>
              </a:rPr>
              <a:t>Excel</a:t>
            </a:r>
            <a:r>
              <a:rPr lang="ru-RU" sz="2400" dirty="0" smtClean="0">
                <a:latin typeface="Arial Narrow" pitchFamily="34" charset="0"/>
              </a:rPr>
              <a:t> 2008 под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ru-RU" sz="2400" dirty="0" err="1" smtClean="0">
                <a:latin typeface="Arial Narrow" pitchFamily="34" charset="0"/>
              </a:rPr>
              <a:t>Mac</a:t>
            </a:r>
            <a:r>
              <a:rPr lang="ru-RU" sz="2400" dirty="0" smtClean="0">
                <a:latin typeface="Arial Narrow" pitchFamily="34" charset="0"/>
              </a:rPr>
              <a:t> OS X, язык макропрограммирования VBA (</a:t>
            </a:r>
            <a:r>
              <a:rPr lang="ru-RU" sz="2400" i="1" dirty="0" err="1" smtClean="0">
                <a:latin typeface="Arial Narrow" pitchFamily="34" charset="0"/>
              </a:rPr>
              <a:t>Visual</a:t>
            </a:r>
            <a:r>
              <a:rPr lang="ru-RU" sz="2400" i="1" dirty="0" smtClean="0">
                <a:latin typeface="Arial Narrow" pitchFamily="34" charset="0"/>
              </a:rPr>
              <a:t> </a:t>
            </a:r>
            <a:r>
              <a:rPr lang="ru-RU" sz="2400" i="1" dirty="0" err="1" smtClean="0">
                <a:latin typeface="Arial Narrow" pitchFamily="34" charset="0"/>
              </a:rPr>
              <a:t>Basic</a:t>
            </a:r>
            <a:r>
              <a:rPr lang="ru-RU" sz="2400" i="1" dirty="0" smtClean="0">
                <a:latin typeface="Arial Narrow" pitchFamily="34" charset="0"/>
              </a:rPr>
              <a:t> </a:t>
            </a:r>
            <a:r>
              <a:rPr lang="ru-RU" sz="2400" i="1" dirty="0" err="1" smtClean="0">
                <a:latin typeface="Arial Narrow" pitchFamily="34" charset="0"/>
              </a:rPr>
              <a:t>for</a:t>
            </a:r>
            <a:r>
              <a:rPr lang="ru-RU" sz="2400" i="1" dirty="0" smtClean="0">
                <a:latin typeface="Arial Narrow" pitchFamily="34" charset="0"/>
              </a:rPr>
              <a:t> </a:t>
            </a:r>
            <a:r>
              <a:rPr lang="ru-RU" sz="2400" i="1" dirty="0" err="1" smtClean="0">
                <a:latin typeface="Arial Narrow" pitchFamily="34" charset="0"/>
              </a:rPr>
              <a:t>Application</a:t>
            </a:r>
            <a:r>
              <a:rPr lang="ru-RU" sz="2400" dirty="0" smtClean="0">
                <a:latin typeface="Arial Narrow" pitchFamily="34" charset="0"/>
              </a:rPr>
              <a:t>). На основе </a:t>
            </a:r>
            <a:r>
              <a:rPr lang="en-US" sz="2400" dirty="0" smtClean="0">
                <a:latin typeface="Arial Narrow" pitchFamily="34" charset="0"/>
              </a:rPr>
              <a:t>Excel </a:t>
            </a:r>
            <a:r>
              <a:rPr lang="ru-RU" sz="2400" dirty="0" smtClean="0">
                <a:latin typeface="Arial Narrow" pitchFamily="34" charset="0"/>
              </a:rPr>
              <a:t>ведутся базы данных и создаются электронные банки хранения информации</a:t>
            </a:r>
            <a:r>
              <a:rPr lang="ru-RU" sz="2400" dirty="0" smtClean="0">
                <a:latin typeface="Arial Narrow" pitchFamily="34" charset="0"/>
              </a:rPr>
              <a:t>.</a:t>
            </a:r>
          </a:p>
          <a:p>
            <a:pPr algn="just"/>
            <a:r>
              <a:rPr lang="ru-RU" sz="2400" dirty="0" smtClean="0">
                <a:latin typeface="Arial Narrow" pitchFamily="34" charset="0"/>
              </a:rPr>
              <a:t>2. Электронный калькулятор с возможностью визуального расширенного отображения </a:t>
            </a:r>
            <a:endParaRPr lang="ru-RU" sz="2400" dirty="0"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372" y="6021288"/>
            <a:ext cx="8637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8000"/>
                </a:solidFill>
                <a:latin typeface="Arial Narrow" panose="020B0606020202030204" pitchFamily="34" charset="0"/>
              </a:rPr>
              <a:t>Последняя версия – </a:t>
            </a:r>
            <a:r>
              <a:rPr lang="en-US" sz="2400" dirty="0" smtClean="0">
                <a:solidFill>
                  <a:srgbClr val="008000"/>
                </a:solidFill>
                <a:latin typeface="Arial Narrow" panose="020B0606020202030204" pitchFamily="34" charset="0"/>
              </a:rPr>
              <a:t>Microsoft Office Excel 2019</a:t>
            </a:r>
            <a:endParaRPr lang="ru-RU" sz="2400" dirty="0">
              <a:solidFill>
                <a:srgbClr val="00800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Teacher\Desktop\Excel 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14290"/>
            <a:ext cx="714380" cy="71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57290" y="285728"/>
            <a:ext cx="6715172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024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Диаграммы в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024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Excel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005024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solidFill>
                  <a:srgbClr val="005024"/>
                </a:solidFill>
                <a:latin typeface="Arial Narrow" pitchFamily="34" charset="0"/>
                <a:ea typeface="+mj-ea"/>
                <a:cs typeface="+mj-cs"/>
              </a:rPr>
              <a:t>(редактирование диаграммы)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5024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7411" name="Picture 3" descr="C:\Users\user\Pictures\Desktop\Эйн-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643578"/>
            <a:ext cx="971547" cy="971547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b="28125"/>
          <a:stretch>
            <a:fillRect/>
          </a:stretch>
        </p:blipFill>
        <p:spPr bwMode="auto">
          <a:xfrm>
            <a:off x="714348" y="1285860"/>
            <a:ext cx="7715272" cy="415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357290" y="5715016"/>
            <a:ext cx="71256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Narrow" pitchFamily="34" charset="0"/>
              </a:rPr>
              <a:t>* В ранее построенной диаграмме можно отредактировать любой элемент</a:t>
            </a:r>
          </a:p>
          <a:p>
            <a:r>
              <a:rPr lang="ru-RU" dirty="0" smtClean="0">
                <a:solidFill>
                  <a:srgbClr val="FF0000"/>
                </a:solidFill>
                <a:latin typeface="Arial Narrow" pitchFamily="34" charset="0"/>
              </a:rPr>
              <a:t>   через контекстное меню и вызов команды </a:t>
            </a:r>
            <a:r>
              <a:rPr lang="ru-RU" i="1" dirty="0" smtClean="0">
                <a:solidFill>
                  <a:srgbClr val="FF0000"/>
                </a:solidFill>
                <a:latin typeface="Arial Narrow" pitchFamily="34" charset="0"/>
              </a:rPr>
              <a:t>Формат</a:t>
            </a:r>
            <a:r>
              <a:rPr lang="ru-RU" dirty="0" smtClean="0">
                <a:solidFill>
                  <a:srgbClr val="FF0000"/>
                </a:solidFill>
                <a:latin typeface="Arial Narrow" pitchFamily="34" charset="0"/>
              </a:rPr>
              <a:t>…(</a:t>
            </a:r>
            <a:r>
              <a:rPr lang="ru-RU" i="1" dirty="0" smtClean="0">
                <a:solidFill>
                  <a:srgbClr val="FF0000"/>
                </a:solidFill>
                <a:latin typeface="Arial Narrow" pitchFamily="34" charset="0"/>
              </a:rPr>
              <a:t>Формат ряда данных,</a:t>
            </a:r>
          </a:p>
          <a:p>
            <a:r>
              <a:rPr lang="ru-RU" i="1" dirty="0" smtClean="0">
                <a:solidFill>
                  <a:srgbClr val="FF0000"/>
                </a:solidFill>
                <a:latin typeface="Arial Narrow" pitchFamily="34" charset="0"/>
              </a:rPr>
              <a:t>   Формат области диаграммы , Формат основания и т.д.</a:t>
            </a:r>
            <a:r>
              <a:rPr lang="ru-RU" dirty="0" smtClean="0">
                <a:solidFill>
                  <a:srgbClr val="FF0000"/>
                </a:solidFill>
                <a:latin typeface="Arial Narrow" pitchFamily="34" charset="0"/>
              </a:rPr>
              <a:t>)</a:t>
            </a:r>
            <a:endParaRPr lang="ru-RU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Teacher\Desktop\Excel 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14290"/>
            <a:ext cx="714380" cy="71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57290" y="209510"/>
            <a:ext cx="6715172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024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Выпадающий список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024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в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024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Excel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005024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531" y="1124744"/>
            <a:ext cx="583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Путь: </a:t>
            </a:r>
            <a:r>
              <a:rPr lang="ru-RU" dirty="0" smtClean="0">
                <a:solidFill>
                  <a:srgbClr val="006600"/>
                </a:solidFill>
                <a:latin typeface="Arial Narrow" panose="020B0606020202030204" pitchFamily="34" charset="0"/>
              </a:rPr>
              <a:t>Данные – Проверка данных – Параметры - Список</a:t>
            </a:r>
            <a:endParaRPr lang="ru-RU" dirty="0">
              <a:solidFill>
                <a:srgbClr val="006600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0" name="Picture 2" descr="C:\Users\Шевцова Н В\Downloads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28" y="1595520"/>
            <a:ext cx="4372948" cy="346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71800" y="6381328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rgbClr val="006600"/>
                </a:solidFill>
                <a:latin typeface="Arial Narrow" panose="020B0606020202030204" pitchFamily="34" charset="0"/>
              </a:rPr>
              <a:t>Вручную через «точку-с-запятой» в поле «Источник</a:t>
            </a:r>
            <a:r>
              <a:rPr lang="ru-RU" dirty="0" smtClean="0">
                <a:solidFill>
                  <a:srgbClr val="006600"/>
                </a:solidFill>
                <a:latin typeface="Arial Narrow" panose="020B0606020202030204" pitchFamily="34" charset="0"/>
              </a:rPr>
              <a:t>» ввести данные</a:t>
            </a:r>
            <a:endParaRPr lang="ru-RU" dirty="0">
              <a:solidFill>
                <a:srgbClr val="006600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1" name="Picture 3" descr="C:\Users\Шевцова Н В\Downloads\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95222"/>
            <a:ext cx="4233664" cy="2965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2201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Teacher\Desktop\Excel 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14290"/>
            <a:ext cx="714380" cy="71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57290" y="209510"/>
            <a:ext cx="6715172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024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Выпадающий список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024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в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024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Excel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005024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530" y="1124744"/>
            <a:ext cx="8322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6600"/>
                </a:solidFill>
                <a:latin typeface="Arial Narrow" panose="020B0606020202030204" pitchFamily="34" charset="0"/>
              </a:rPr>
              <a:t>Ввести значения заранее. А в качестве источника указать диапазон ячеек со списком</a:t>
            </a:r>
            <a:endParaRPr lang="ru-RU" dirty="0">
              <a:solidFill>
                <a:srgbClr val="0066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689" y="6205954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rgbClr val="006600"/>
                </a:solidFill>
                <a:latin typeface="Arial Narrow" panose="020B0606020202030204" pitchFamily="34" charset="0"/>
              </a:rPr>
              <a:t>Назначить имя для диапазона значений и в поле источник вписать это имя</a:t>
            </a:r>
            <a:endParaRPr lang="ru-RU" dirty="0">
              <a:solidFill>
                <a:srgbClr val="006600"/>
              </a:solidFill>
              <a:latin typeface="Arial Narrow" panose="020B0606020202030204" pitchFamily="34" charset="0"/>
            </a:endParaRPr>
          </a:p>
        </p:txBody>
      </p:sp>
      <p:pic>
        <p:nvPicPr>
          <p:cNvPr id="3074" name="Picture 2" descr="C:\Users\Шевцова Н В\Downloads\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556791"/>
            <a:ext cx="4574882" cy="3201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Шевцова Н В\Downloads\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5517232"/>
            <a:ext cx="5710653" cy="68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Шевцова Н В\Downloads\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1" y="3635708"/>
            <a:ext cx="1584177" cy="257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8657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Teacher\Desktop\Excel 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14290"/>
            <a:ext cx="714380" cy="71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57290" y="209510"/>
            <a:ext cx="6715172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024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Как найти и удалить дубли в таблице 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024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Excel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005024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6159" y="971404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Путь: </a:t>
            </a:r>
            <a:r>
              <a:rPr lang="ru-RU" sz="2000" dirty="0" smtClean="0">
                <a:solidFill>
                  <a:srgbClr val="006600"/>
                </a:solidFill>
                <a:latin typeface="Arial Narrow" panose="020B0606020202030204" pitchFamily="34" charset="0"/>
              </a:rPr>
              <a:t>Выделить диапазон данных (столбец) – Выбрать вкладку Данные – Инструмент Удалить дубликаты</a:t>
            </a:r>
            <a:endParaRPr lang="ru-RU" sz="2000" dirty="0">
              <a:solidFill>
                <a:srgbClr val="006600"/>
              </a:solidFill>
              <a:latin typeface="Arial Narrow" panose="020B0606020202030204" pitchFamily="34" charset="0"/>
            </a:endParaRPr>
          </a:p>
        </p:txBody>
      </p:sp>
      <p:pic>
        <p:nvPicPr>
          <p:cNvPr id="4098" name="Picture 2" descr="C:\Users\Шевцова Н В\Downloads\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98370"/>
            <a:ext cx="6096000" cy="2038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Шевцова Н В\Downloads\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12975"/>
            <a:ext cx="6096000" cy="2047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Шевцова Н В\Downloads\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749897"/>
            <a:ext cx="5807968" cy="1951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2560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Teacher\Desktop\Excel 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105200" cy="11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357290" y="2143116"/>
            <a:ext cx="7215238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3"/>
              </a:rPr>
              <a:t>http://www.youtube.com/playlist?list=PLCE119725F8257455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*для «чайников»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http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://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compteacher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.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ru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/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microsoft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-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office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/1133-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samouchitel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-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excel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-2010-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chast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-3-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onlayn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-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obuchenie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.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html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5"/>
              </a:rPr>
              <a:t>http://www.teachvideo.ru/course/195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6"/>
              </a:rPr>
              <a:t>http://pteachka.ru/authors/video/excel_eto_prosto/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50" dirty="0" smtClean="0">
              <a:latin typeface="Arial Narrow" pitchFamily="34" charset="0"/>
              <a:ea typeface="Calibri" pitchFamily="34" charset="0"/>
              <a:cs typeface="Arial" pitchFamily="34" charset="0"/>
              <a:hlinkClick r:id="rId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7"/>
              </a:rPr>
              <a:t>http://www.kurs-pc-dvd.ru/blog/excel/video-kak-sozdat-prostejshuyu-tablicu-v-excel.html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8"/>
              </a:rPr>
              <a:t>http://www.kurs-pc-dvd.ru/blog/excel/kak-v-excel-napisat-chislo-propisyu.html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9"/>
              </a:rPr>
              <a:t>http://campik.ru/video/263-videouroki-po-rabote-v-microsoft-office-excel-2010.html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7422" y="428604"/>
            <a:ext cx="5133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005024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Ссылки на </a:t>
            </a:r>
            <a:r>
              <a:rPr lang="ru-RU" sz="3200" dirty="0" err="1" smtClean="0">
                <a:solidFill>
                  <a:srgbClr val="005024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видеоуроки</a:t>
            </a:r>
            <a:r>
              <a:rPr lang="ru-RU" sz="3200" dirty="0" smtClean="0">
                <a:solidFill>
                  <a:srgbClr val="005024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по </a:t>
            </a:r>
            <a:r>
              <a:rPr lang="en-US" sz="3200" dirty="0" smtClean="0">
                <a:solidFill>
                  <a:srgbClr val="005024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Excel</a:t>
            </a:r>
            <a:endParaRPr lang="ru-RU" sz="3200" dirty="0" smtClean="0">
              <a:solidFill>
                <a:srgbClr val="005024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8434" name="Picture 2" descr="C:\Users\user\Pictures\Desktop\Эйн-О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5720" y="2214554"/>
            <a:ext cx="1071570" cy="1071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Teacher\Desktop\Exce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7" y="2708920"/>
            <a:ext cx="64700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5024"/>
                </a:solidFill>
                <a:latin typeface="Arial Narrow" pitchFamily="34" charset="0"/>
              </a:rPr>
              <a:t>Простой сложный </a:t>
            </a:r>
            <a:r>
              <a:rPr lang="en-US" sz="5400" dirty="0" smtClean="0">
                <a:solidFill>
                  <a:srgbClr val="005024"/>
                </a:solidFill>
                <a:latin typeface="Arial Narrow" pitchFamily="34" charset="0"/>
              </a:rPr>
              <a:t>Excel</a:t>
            </a:r>
            <a:endParaRPr lang="ru-RU" sz="5400" dirty="0">
              <a:solidFill>
                <a:srgbClr val="005024"/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8104" y="4869160"/>
            <a:ext cx="3198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Arial Narrow" pitchFamily="34" charset="0"/>
              </a:rPr>
              <a:t>Автор-составитель: Шевцова Н.В.</a:t>
            </a:r>
          </a:p>
          <a:p>
            <a:pPr algn="ctr"/>
            <a:r>
              <a:rPr lang="ru-RU" dirty="0" smtClean="0">
                <a:latin typeface="Arial Narrow" pitchFamily="34" charset="0"/>
              </a:rPr>
              <a:t>методист МБОУ ДПО «НМЦ»</a:t>
            </a:r>
            <a:endParaRPr lang="ru-RU" dirty="0">
              <a:latin typeface="Arial Narrow" pitchFamily="34" charset="0"/>
            </a:endParaRPr>
          </a:p>
        </p:txBody>
      </p:sp>
      <p:pic>
        <p:nvPicPr>
          <p:cNvPr id="2" name="Picture 2" descr="C:\Documents and Settings\Teacher\Desktop\logotipnmc_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494" y="260648"/>
            <a:ext cx="1581026" cy="85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07904" y="6309320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Narrow" pitchFamily="34" charset="0"/>
              </a:rPr>
              <a:t>Кемерово - </a:t>
            </a:r>
            <a:r>
              <a:rPr lang="ru-RU" dirty="0" smtClean="0">
                <a:latin typeface="Arial Narrow" pitchFamily="34" charset="0"/>
              </a:rPr>
              <a:t>201</a:t>
            </a:r>
            <a:r>
              <a:rPr lang="en-US" dirty="0" smtClean="0">
                <a:latin typeface="Arial Narrow" pitchFamily="34" charset="0"/>
              </a:rPr>
              <a:t>9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0171" y="3779619"/>
            <a:ext cx="2642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Narrow" pitchFamily="34" charset="0"/>
              </a:rPr>
              <a:t>Электронный путеводитель</a:t>
            </a:r>
            <a:endParaRPr lang="ru-RU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98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Teacher\Desktop\Excel 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435224" cy="143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99792" y="484233"/>
            <a:ext cx="42530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005024"/>
                </a:solidFill>
                <a:latin typeface="Arial Narrow" pitchFamily="34" charset="0"/>
              </a:rPr>
              <a:t>Основные понятия</a:t>
            </a:r>
            <a:endParaRPr lang="ru-RU" sz="4400" dirty="0">
              <a:solidFill>
                <a:srgbClr val="005024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1988840"/>
            <a:ext cx="3693640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ru-RU" sz="2400" dirty="0" smtClean="0">
                <a:latin typeface="Arial Narrow" pitchFamily="34" charset="0"/>
              </a:rPr>
              <a:t>Книга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400" dirty="0" smtClean="0">
                <a:latin typeface="Arial Narrow" pitchFamily="34" charset="0"/>
              </a:rPr>
              <a:t>Лист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400" dirty="0" smtClean="0">
                <a:latin typeface="Arial Narrow" pitchFamily="34" charset="0"/>
              </a:rPr>
              <a:t>Строка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400" dirty="0" smtClean="0">
                <a:latin typeface="Arial Narrow" pitchFamily="34" charset="0"/>
              </a:rPr>
              <a:t>Столбец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400" dirty="0" smtClean="0">
                <a:latin typeface="Arial Narrow" pitchFamily="34" charset="0"/>
              </a:rPr>
              <a:t>Ячейка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400" dirty="0" smtClean="0">
                <a:latin typeface="Arial Narrow" pitchFamily="34" charset="0"/>
              </a:rPr>
              <a:t>Текущая ячейка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400" dirty="0" smtClean="0">
                <a:latin typeface="Arial Narrow" pitchFamily="34" charset="0"/>
              </a:rPr>
              <a:t>Имя ячейки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400" dirty="0" smtClean="0">
                <a:latin typeface="Arial Narrow" pitchFamily="34" charset="0"/>
              </a:rPr>
              <a:t>Курсорная рамка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400" dirty="0" smtClean="0">
                <a:latin typeface="Arial Narrow" pitchFamily="34" charset="0"/>
              </a:rPr>
              <a:t>Строка формул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400" dirty="0" smtClean="0">
                <a:latin typeface="Arial Narrow" pitchFamily="34" charset="0"/>
              </a:rPr>
              <a:t>Панель инструментов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400" dirty="0" smtClean="0">
                <a:latin typeface="Arial Narrow" pitchFamily="34" charset="0"/>
              </a:rPr>
              <a:t>Панель быстрого доступа</a:t>
            </a:r>
            <a:endParaRPr lang="ru-RU" sz="24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30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Teacher\Desktop\Excel 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26" y="143295"/>
            <a:ext cx="75247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19872" y="138665"/>
            <a:ext cx="2178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5024"/>
                </a:solidFill>
                <a:latin typeface="Arial Narrow" pitchFamily="34" charset="0"/>
              </a:rPr>
              <a:t>Интерфейс</a:t>
            </a:r>
            <a:endParaRPr lang="ru-RU" sz="3600" dirty="0">
              <a:solidFill>
                <a:srgbClr val="005024"/>
              </a:solidFill>
              <a:latin typeface="Arial Narrow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76" y="1052735"/>
            <a:ext cx="8665512" cy="549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48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5544616" cy="778098"/>
          </a:xfrm>
        </p:spPr>
        <p:txBody>
          <a:bodyPr/>
          <a:lstStyle/>
          <a:p>
            <a:r>
              <a:rPr lang="ru-RU" dirty="0" smtClean="0">
                <a:solidFill>
                  <a:srgbClr val="005024"/>
                </a:solidFill>
                <a:latin typeface="Arial Narrow" pitchFamily="34" charset="0"/>
              </a:rPr>
              <a:t>Создание таблицы</a:t>
            </a:r>
            <a:endParaRPr lang="ru-RU" dirty="0">
              <a:solidFill>
                <a:srgbClr val="005024"/>
              </a:solidFill>
              <a:latin typeface="Arial Narrow" pitchFamily="34" charset="0"/>
            </a:endParaRPr>
          </a:p>
        </p:txBody>
      </p:sp>
      <p:pic>
        <p:nvPicPr>
          <p:cNvPr id="4" name="Picture 2" descr="C:\Documents and Settings\Teacher\Desktop\Excel 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435224" cy="143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472" y="2071678"/>
            <a:ext cx="650851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 Narrow" pitchFamily="34" charset="0"/>
              </a:rPr>
              <a:t>Способы вставки таблицы:</a:t>
            </a:r>
          </a:p>
          <a:p>
            <a:endParaRPr lang="ru-RU" sz="28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latin typeface="Arial Narrow" pitchFamily="34" charset="0"/>
              </a:rPr>
              <a:t> </a:t>
            </a:r>
            <a:r>
              <a:rPr lang="ru-RU" sz="2800" dirty="0" smtClean="0">
                <a:latin typeface="Arial Narrow" pitchFamily="34" charset="0"/>
                <a:hlinkClick r:id="rId3" action="ppaction://hlinksldjump"/>
              </a:rPr>
              <a:t>Вставка новой таблицы с использованием </a:t>
            </a:r>
          </a:p>
          <a:p>
            <a:r>
              <a:rPr lang="ru-RU" sz="2800" dirty="0" smtClean="0">
                <a:latin typeface="Arial Narrow" pitchFamily="34" charset="0"/>
              </a:rPr>
              <a:t>     </a:t>
            </a:r>
            <a:r>
              <a:rPr lang="ru-RU" sz="2800" dirty="0" smtClean="0">
                <a:latin typeface="Arial Narrow" pitchFamily="34" charset="0"/>
                <a:hlinkClick r:id="rId3" action="ppaction://hlinksldjump"/>
              </a:rPr>
              <a:t>стиля таблицы по умолчанию</a:t>
            </a:r>
            <a:endParaRPr lang="ru-RU" sz="2800" dirty="0" smtClean="0">
              <a:latin typeface="Arial Narrow" pitchFamily="34" charset="0"/>
            </a:endParaRPr>
          </a:p>
          <a:p>
            <a:endParaRPr lang="ru-RU" sz="28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latin typeface="Arial Narrow" pitchFamily="34" charset="0"/>
              </a:rPr>
              <a:t> </a:t>
            </a:r>
            <a:r>
              <a:rPr lang="ru-RU" sz="2800" dirty="0" smtClean="0">
                <a:latin typeface="Arial Narrow" pitchFamily="34" charset="0"/>
                <a:hlinkClick r:id="rId4" action="ppaction://hlinksldjump"/>
              </a:rPr>
              <a:t>Форматирование данных как таблицы</a:t>
            </a:r>
            <a:endParaRPr lang="ru-RU" sz="28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61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Teacher\Desktop\Excel 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435224" cy="143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58355" y="315888"/>
            <a:ext cx="67866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5024"/>
                </a:solidFill>
                <a:latin typeface="Arial Narrow" pitchFamily="34" charset="0"/>
              </a:rPr>
              <a:t>Вставка новой таблицы с использованием </a:t>
            </a:r>
          </a:p>
          <a:p>
            <a:pPr algn="ctr"/>
            <a:r>
              <a:rPr lang="ru-RU" sz="2800" dirty="0" smtClean="0">
                <a:solidFill>
                  <a:srgbClr val="005024"/>
                </a:solidFill>
                <a:latin typeface="Arial Narrow" pitchFamily="34" charset="0"/>
              </a:rPr>
              <a:t>     стиля таблицы по умолчанию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5786" y="1928802"/>
            <a:ext cx="784221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Arial Narrow" pitchFamily="34" charset="0"/>
              </a:rPr>
              <a:t> Выделить диапазон ячеек будущей таблицы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Arial Narrow" pitchFamily="34" charset="0"/>
              </a:rPr>
              <a:t> Нажать вкладку </a:t>
            </a:r>
            <a:r>
              <a:rPr lang="ru-RU" sz="2400" i="1" dirty="0" smtClean="0">
                <a:latin typeface="Arial Narrow" pitchFamily="34" charset="0"/>
              </a:rPr>
              <a:t>Вставка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Arial Narrow" pitchFamily="34" charset="0"/>
              </a:rPr>
              <a:t> Выбрать инструмент </a:t>
            </a:r>
            <a:r>
              <a:rPr lang="ru-RU" sz="2400" i="1" dirty="0" smtClean="0">
                <a:latin typeface="Arial Narrow" pitchFamily="34" charset="0"/>
              </a:rPr>
              <a:t>Таблица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Arial Narrow" pitchFamily="34" charset="0"/>
              </a:rPr>
              <a:t> Выставить флажок в позиции </a:t>
            </a:r>
            <a:r>
              <a:rPr lang="ru-RU" sz="2400" i="1" dirty="0" smtClean="0">
                <a:latin typeface="Arial Narrow" pitchFamily="34" charset="0"/>
              </a:rPr>
              <a:t>Таблица с заголовками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Arial Narrow" pitchFamily="34" charset="0"/>
              </a:rPr>
              <a:t> Отформатировать таблицу через открывшийся </a:t>
            </a:r>
            <a:r>
              <a:rPr lang="ru-RU" sz="2400" i="1" dirty="0" smtClean="0">
                <a:latin typeface="Arial Narrow" pitchFamily="34" charset="0"/>
              </a:rPr>
              <a:t>Конструктор</a:t>
            </a:r>
            <a:endParaRPr lang="ru-RU" sz="2400" i="1" dirty="0">
              <a:latin typeface="Arial Narrow" pitchFamily="34" charset="0"/>
            </a:endParaRPr>
          </a:p>
        </p:txBody>
      </p:sp>
      <p:pic>
        <p:nvPicPr>
          <p:cNvPr id="1026" name="Picture 2" descr="C:\Users\user\Pictures\Desktop\таблиц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4000504"/>
            <a:ext cx="7429520" cy="263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Teacher\Desktop\Excel 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435224" cy="143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00298" y="357166"/>
            <a:ext cx="54216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5024"/>
                </a:solidFill>
                <a:latin typeface="Arial Narrow" pitchFamily="34" charset="0"/>
              </a:rPr>
              <a:t>Форматирование данных как таблицы</a:t>
            </a:r>
            <a:endParaRPr lang="ru-RU" sz="2800" dirty="0">
              <a:solidFill>
                <a:srgbClr val="00502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8" y="928670"/>
            <a:ext cx="635798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Arial Narrow" pitchFamily="34" charset="0"/>
              </a:rPr>
              <a:t> </a:t>
            </a:r>
            <a:r>
              <a:rPr lang="ru-RU" sz="2000" dirty="0" smtClean="0">
                <a:latin typeface="Arial Narrow" pitchFamily="34" charset="0"/>
              </a:rPr>
              <a:t>Выделить диапазон ячеек будущей таблицы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latin typeface="Arial Narrow" pitchFamily="34" charset="0"/>
              </a:rPr>
              <a:t> Во вкладке </a:t>
            </a:r>
            <a:r>
              <a:rPr lang="ru-RU" sz="2000" i="1" dirty="0" smtClean="0">
                <a:latin typeface="Arial Narrow" pitchFamily="34" charset="0"/>
              </a:rPr>
              <a:t>Главная</a:t>
            </a:r>
            <a:r>
              <a:rPr lang="ru-RU" sz="2000" dirty="0" smtClean="0">
                <a:latin typeface="Arial Narrow" pitchFamily="34" charset="0"/>
              </a:rPr>
              <a:t> в группе </a:t>
            </a:r>
            <a:r>
              <a:rPr lang="ru-RU" sz="2000" i="1" dirty="0" smtClean="0">
                <a:latin typeface="Arial Narrow" pitchFamily="34" charset="0"/>
              </a:rPr>
              <a:t>Стили</a:t>
            </a:r>
            <a:r>
              <a:rPr lang="ru-RU" sz="2000" dirty="0" smtClean="0">
                <a:latin typeface="Arial Narrow" pitchFamily="34" charset="0"/>
              </a:rPr>
              <a:t> выбрать </a:t>
            </a:r>
          </a:p>
          <a:p>
            <a:r>
              <a:rPr lang="ru-RU" sz="2000" dirty="0" smtClean="0">
                <a:latin typeface="Arial Narrow" pitchFamily="34" charset="0"/>
              </a:rPr>
              <a:t>     </a:t>
            </a:r>
            <a:r>
              <a:rPr lang="ru-RU" sz="2000" i="1" dirty="0" smtClean="0">
                <a:latin typeface="Arial Narrow" pitchFamily="34" charset="0"/>
              </a:rPr>
              <a:t>Форматировать как таблицу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latin typeface="Arial Narrow" pitchFamily="34" charset="0"/>
              </a:rPr>
              <a:t> Выбрать стиль таблицы</a:t>
            </a:r>
          </a:p>
          <a:p>
            <a:endParaRPr lang="ru-RU" dirty="0"/>
          </a:p>
        </p:txBody>
      </p:sp>
      <p:pic>
        <p:nvPicPr>
          <p:cNvPr id="2050" name="Picture 2" descr="C:\Users\user\Pictures\Desktop\таблица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428868"/>
            <a:ext cx="6715172" cy="41410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Teacher\Desktop\Excel 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435224" cy="143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00430" y="428604"/>
            <a:ext cx="31774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5024"/>
                </a:solidFill>
                <a:latin typeface="Arial Narrow" pitchFamily="34" charset="0"/>
              </a:rPr>
              <a:t>Удаление таблицы</a:t>
            </a:r>
            <a:endParaRPr lang="ru-RU" sz="3200" dirty="0">
              <a:solidFill>
                <a:srgbClr val="005024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1857364"/>
            <a:ext cx="58579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Narrow" pitchFamily="34" charset="0"/>
              </a:rPr>
              <a:t>Типы удаления:</a:t>
            </a:r>
          </a:p>
          <a:p>
            <a:endParaRPr lang="ru-RU" sz="28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latin typeface="Arial Narrow" pitchFamily="34" charset="0"/>
              </a:rPr>
              <a:t> </a:t>
            </a:r>
            <a:r>
              <a:rPr lang="ru-RU" sz="2800" dirty="0" smtClean="0">
                <a:latin typeface="Arial Narrow" pitchFamily="34" charset="0"/>
                <a:hlinkClick r:id="rId3" action="ppaction://hlinksldjump"/>
              </a:rPr>
              <a:t>Без потери данных таблицы</a:t>
            </a:r>
            <a:endParaRPr lang="ru-RU" sz="2800" dirty="0" smtClean="0">
              <a:latin typeface="Arial Narrow" pitchFamily="34" charset="0"/>
            </a:endParaRPr>
          </a:p>
          <a:p>
            <a:endParaRPr lang="ru-RU" sz="28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latin typeface="Arial Narrow" pitchFamily="34" charset="0"/>
              </a:rPr>
              <a:t> </a:t>
            </a:r>
            <a:r>
              <a:rPr lang="ru-RU" sz="2800" dirty="0" smtClean="0">
                <a:latin typeface="Arial Narrow" pitchFamily="34" charset="0"/>
                <a:hlinkClick r:id="rId4" action="ppaction://hlinksldjump"/>
              </a:rPr>
              <a:t>С потерей данных таблицы</a:t>
            </a:r>
            <a:endParaRPr lang="ru-RU" sz="28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1056</Words>
  <Application>Microsoft Office PowerPoint</Application>
  <PresentationFormat>Экран (4:3)</PresentationFormat>
  <Paragraphs>217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Презентация PowerPoint</vt:lpstr>
      <vt:lpstr>Презентация PowerPoint</vt:lpstr>
      <vt:lpstr>Microsoft Office Excel</vt:lpstr>
      <vt:lpstr>Презентация PowerPoint</vt:lpstr>
      <vt:lpstr>Презентация PowerPoint</vt:lpstr>
      <vt:lpstr>Создание таблицы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Добавление строк, столбцов</vt:lpstr>
      <vt:lpstr>Объединение ячеек</vt:lpstr>
      <vt:lpstr>Презентация PowerPoint</vt:lpstr>
      <vt:lpstr>Форматирование данных</vt:lpstr>
      <vt:lpstr>Презентация PowerPoint</vt:lpstr>
      <vt:lpstr>Изменение высоты строки</vt:lpstr>
      <vt:lpstr>Изменение ширины столбца</vt:lpstr>
      <vt:lpstr>Выравнивание данных</vt:lpstr>
      <vt:lpstr>Перенос данных по словам</vt:lpstr>
      <vt:lpstr>Работа с формулами</vt:lpstr>
      <vt:lpstr>Презентация PowerPoint</vt:lpstr>
      <vt:lpstr>Вычисления по формуле =A1+B2</vt:lpstr>
      <vt:lpstr>Сортировка данных</vt:lpstr>
      <vt:lpstr>Сортировка по возрастанию-убыванию</vt:lpstr>
      <vt:lpstr>Фильтрация данных</vt:lpstr>
      <vt:lpstr>Закрепление строк и столбцов</vt:lpstr>
      <vt:lpstr>Диаграммы в Excel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Шевцова Н В</cp:lastModifiedBy>
  <cp:revision>48</cp:revision>
  <dcterms:modified xsi:type="dcterms:W3CDTF">2019-01-16T08:33:13Z</dcterms:modified>
</cp:coreProperties>
</file>